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7"/>
  </p:notesMasterIdLst>
  <p:sldIdLst>
    <p:sldId id="817" r:id="rId2"/>
    <p:sldId id="257" r:id="rId3"/>
    <p:sldId id="762" r:id="rId4"/>
    <p:sldId id="764" r:id="rId5"/>
    <p:sldId id="763" r:id="rId6"/>
    <p:sldId id="750" r:id="rId7"/>
    <p:sldId id="818" r:id="rId8"/>
    <p:sldId id="791" r:id="rId9"/>
    <p:sldId id="790" r:id="rId10"/>
    <p:sldId id="758" r:id="rId11"/>
    <p:sldId id="819" r:id="rId12"/>
    <p:sldId id="812" r:id="rId13"/>
    <p:sldId id="767" r:id="rId14"/>
    <p:sldId id="769" r:id="rId15"/>
    <p:sldId id="801" r:id="rId16"/>
    <p:sldId id="805" r:id="rId17"/>
    <p:sldId id="761" r:id="rId18"/>
    <p:sldId id="749" r:id="rId19"/>
    <p:sldId id="811" r:id="rId20"/>
    <p:sldId id="748" r:id="rId21"/>
    <p:sldId id="806" r:id="rId22"/>
    <p:sldId id="808" r:id="rId23"/>
    <p:sldId id="807" r:id="rId24"/>
    <p:sldId id="810" r:id="rId25"/>
    <p:sldId id="798" r:id="rId26"/>
    <p:sldId id="797" r:id="rId27"/>
    <p:sldId id="809" r:id="rId28"/>
    <p:sldId id="796" r:id="rId29"/>
    <p:sldId id="799" r:id="rId30"/>
    <p:sldId id="787" r:id="rId31"/>
    <p:sldId id="792" r:id="rId32"/>
    <p:sldId id="820" r:id="rId33"/>
    <p:sldId id="770" r:id="rId34"/>
    <p:sldId id="771" r:id="rId35"/>
    <p:sldId id="760" r:id="rId36"/>
  </p:sldIdLst>
  <p:sldSz cx="9144000" cy="5143500" type="screen16x9"/>
  <p:notesSz cx="6858000" cy="9144000"/>
  <p:embeddedFontLst>
    <p:embeddedFont>
      <p:font typeface="Algerian" panose="04020705040A02060702" pitchFamily="82" charset="0"/>
      <p:regular r:id="rId38"/>
    </p:embeddedFont>
    <p:embeddedFont>
      <p:font typeface="Calibri" panose="020F0502020204030204" pitchFamily="34" charset="0"/>
      <p:regular r:id="rId39"/>
      <p:bold r:id="rId40"/>
      <p:italic r:id="rId41"/>
      <p:boldItalic r:id="rId42"/>
    </p:embeddedFont>
    <p:embeddedFont>
      <p:font typeface="Catamaran Thin" panose="020B0604020202020204" charset="0"/>
      <p:regular r:id="rId43"/>
    </p:embeddedFont>
    <p:embeddedFont>
      <p:font typeface="Fira Sans Extra Condensed Medium" panose="020B0603050000020004" pitchFamily="34" charset="0"/>
      <p:regular r:id="rId44"/>
    </p:embeddedFont>
    <p:embeddedFont>
      <p:font typeface="Livvic"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FDF8"/>
    <a:srgbClr val="F9FD51"/>
    <a:srgbClr val="E2EFDA"/>
    <a:srgbClr val="FFF2CC"/>
    <a:srgbClr val="00FF00"/>
    <a:srgbClr val="FCA304"/>
    <a:srgbClr val="FCF600"/>
    <a:srgbClr val="FFFF99"/>
    <a:srgbClr val="F9D5BD"/>
    <a:srgbClr val="E0F0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1071" autoAdjust="0"/>
    <p:restoredTop sz="94660"/>
  </p:normalViewPr>
  <p:slideViewPr>
    <p:cSldViewPr snapToGrid="0">
      <p:cViewPr varScale="1">
        <p:scale>
          <a:sx n="110" d="100"/>
          <a:sy n="110" d="100"/>
        </p:scale>
        <p:origin x="62" y="1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a74f94260c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a74f94260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899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a74f94260c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a74f94260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8991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a74f94260c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a74f94260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949263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a74f94260c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a74f94260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255196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a74f94260c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a74f94260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3661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a74f94260c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a74f94260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5112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a74f94260c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a74f94260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3429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a74f94260c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a74f94260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0859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a74f94260c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a74f94260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58525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363639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rgbClr val="3C4043"/>
              </a:solidFill>
              <a:highlight>
                <a:srgbClr val="FFFFFF"/>
              </a:high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a74f94260c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a74f94260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21335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a74f94260c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a74f94260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3927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996552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925873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a74f94260c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a74f94260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129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a74f94260c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a74f94260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84159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a74f94260c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a74f94260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11856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a74f94260c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a74f94260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6661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a74f94260c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a74f94260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1659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a74f94260c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a74f94260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9090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a74f94260c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a74f94260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3661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a74f94260c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a74f94260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41302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a74f94260c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a74f94260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052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a74f94260c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a74f94260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3661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a74f94260c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a74f94260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3153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a74f94260c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a74f94260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1259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a74f94260c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a74f94260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5097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575" y="1701225"/>
            <a:ext cx="4592400" cy="17823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Clr>
                <a:srgbClr val="434343"/>
              </a:buClr>
              <a:buSzPts val="4800"/>
              <a:buNone/>
              <a:defRPr sz="4800">
                <a:solidFill>
                  <a:srgbClr val="434343"/>
                </a:solidFill>
              </a:defRPr>
            </a:lvl2pPr>
            <a:lvl3pPr lvl="2" rtl="0">
              <a:spcBef>
                <a:spcPts val="0"/>
              </a:spcBef>
              <a:spcAft>
                <a:spcPts val="0"/>
              </a:spcAft>
              <a:buClr>
                <a:srgbClr val="434343"/>
              </a:buClr>
              <a:buSzPts val="4800"/>
              <a:buNone/>
              <a:defRPr sz="4800">
                <a:solidFill>
                  <a:srgbClr val="434343"/>
                </a:solidFill>
              </a:defRPr>
            </a:lvl3pPr>
            <a:lvl4pPr lvl="3" rtl="0">
              <a:spcBef>
                <a:spcPts val="0"/>
              </a:spcBef>
              <a:spcAft>
                <a:spcPts val="0"/>
              </a:spcAft>
              <a:buClr>
                <a:srgbClr val="434343"/>
              </a:buClr>
              <a:buSzPts val="4800"/>
              <a:buNone/>
              <a:defRPr sz="4800">
                <a:solidFill>
                  <a:srgbClr val="434343"/>
                </a:solidFill>
              </a:defRPr>
            </a:lvl4pPr>
            <a:lvl5pPr lvl="4" rtl="0">
              <a:spcBef>
                <a:spcPts val="0"/>
              </a:spcBef>
              <a:spcAft>
                <a:spcPts val="0"/>
              </a:spcAft>
              <a:buClr>
                <a:srgbClr val="434343"/>
              </a:buClr>
              <a:buSzPts val="4800"/>
              <a:buNone/>
              <a:defRPr sz="4800">
                <a:solidFill>
                  <a:srgbClr val="434343"/>
                </a:solidFill>
              </a:defRPr>
            </a:lvl5pPr>
            <a:lvl6pPr lvl="5" rtl="0">
              <a:spcBef>
                <a:spcPts val="0"/>
              </a:spcBef>
              <a:spcAft>
                <a:spcPts val="0"/>
              </a:spcAft>
              <a:buClr>
                <a:srgbClr val="434343"/>
              </a:buClr>
              <a:buSzPts val="4800"/>
              <a:buNone/>
              <a:defRPr sz="4800">
                <a:solidFill>
                  <a:srgbClr val="434343"/>
                </a:solidFill>
              </a:defRPr>
            </a:lvl6pPr>
            <a:lvl7pPr lvl="6" rtl="0">
              <a:spcBef>
                <a:spcPts val="0"/>
              </a:spcBef>
              <a:spcAft>
                <a:spcPts val="0"/>
              </a:spcAft>
              <a:buClr>
                <a:srgbClr val="434343"/>
              </a:buClr>
              <a:buSzPts val="4800"/>
              <a:buNone/>
              <a:defRPr sz="4800">
                <a:solidFill>
                  <a:srgbClr val="434343"/>
                </a:solidFill>
              </a:defRPr>
            </a:lvl7pPr>
            <a:lvl8pPr lvl="7" rtl="0">
              <a:spcBef>
                <a:spcPts val="0"/>
              </a:spcBef>
              <a:spcAft>
                <a:spcPts val="0"/>
              </a:spcAft>
              <a:buClr>
                <a:srgbClr val="434343"/>
              </a:buClr>
              <a:buSzPts val="4800"/>
              <a:buNone/>
              <a:defRPr sz="4800">
                <a:solidFill>
                  <a:srgbClr val="434343"/>
                </a:solidFill>
              </a:defRPr>
            </a:lvl8pPr>
            <a:lvl9pPr lvl="8" rtl="0">
              <a:spcBef>
                <a:spcPts val="0"/>
              </a:spcBef>
              <a:spcAft>
                <a:spcPts val="0"/>
              </a:spcAft>
              <a:buClr>
                <a:srgbClr val="434343"/>
              </a:buClr>
              <a:buSzPts val="4800"/>
              <a:buNone/>
              <a:defRPr sz="4800">
                <a:solidFill>
                  <a:srgbClr val="434343"/>
                </a:solidFill>
              </a:defRPr>
            </a:lvl9pPr>
          </a:lstStyle>
          <a:p>
            <a:endParaRPr/>
          </a:p>
        </p:txBody>
      </p:sp>
      <p:sp>
        <p:nvSpPr>
          <p:cNvPr id="10" name="Google Shape;10;p2"/>
          <p:cNvSpPr txBox="1">
            <a:spLocks noGrp="1"/>
          </p:cNvSpPr>
          <p:nvPr>
            <p:ph type="subTitle" idx="1"/>
          </p:nvPr>
        </p:nvSpPr>
        <p:spPr>
          <a:xfrm>
            <a:off x="1039575" y="32064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Clr>
                <a:srgbClr val="434343"/>
              </a:buClr>
              <a:buSzPts val="2800"/>
              <a:buNone/>
              <a:defRPr sz="2800">
                <a:solidFill>
                  <a:srgbClr val="434343"/>
                </a:solidFill>
              </a:defRPr>
            </a:lvl2pPr>
            <a:lvl3pPr lvl="2" rtl="0">
              <a:lnSpc>
                <a:spcPct val="100000"/>
              </a:lnSpc>
              <a:spcBef>
                <a:spcPts val="0"/>
              </a:spcBef>
              <a:spcAft>
                <a:spcPts val="0"/>
              </a:spcAft>
              <a:buClr>
                <a:srgbClr val="434343"/>
              </a:buClr>
              <a:buSzPts val="2800"/>
              <a:buNone/>
              <a:defRPr sz="2800">
                <a:solidFill>
                  <a:srgbClr val="434343"/>
                </a:solidFill>
              </a:defRPr>
            </a:lvl3pPr>
            <a:lvl4pPr lvl="3" rtl="0">
              <a:lnSpc>
                <a:spcPct val="100000"/>
              </a:lnSpc>
              <a:spcBef>
                <a:spcPts val="0"/>
              </a:spcBef>
              <a:spcAft>
                <a:spcPts val="0"/>
              </a:spcAft>
              <a:buClr>
                <a:srgbClr val="434343"/>
              </a:buClr>
              <a:buSzPts val="2800"/>
              <a:buNone/>
              <a:defRPr sz="2800">
                <a:solidFill>
                  <a:srgbClr val="434343"/>
                </a:solidFill>
              </a:defRPr>
            </a:lvl4pPr>
            <a:lvl5pPr lvl="4" rtl="0">
              <a:lnSpc>
                <a:spcPct val="100000"/>
              </a:lnSpc>
              <a:spcBef>
                <a:spcPts val="0"/>
              </a:spcBef>
              <a:spcAft>
                <a:spcPts val="0"/>
              </a:spcAft>
              <a:buClr>
                <a:srgbClr val="434343"/>
              </a:buClr>
              <a:buSzPts val="2800"/>
              <a:buNone/>
              <a:defRPr sz="2800">
                <a:solidFill>
                  <a:srgbClr val="434343"/>
                </a:solidFill>
              </a:defRPr>
            </a:lvl5pPr>
            <a:lvl6pPr lvl="5" rtl="0">
              <a:lnSpc>
                <a:spcPct val="100000"/>
              </a:lnSpc>
              <a:spcBef>
                <a:spcPts val="0"/>
              </a:spcBef>
              <a:spcAft>
                <a:spcPts val="0"/>
              </a:spcAft>
              <a:buClr>
                <a:srgbClr val="434343"/>
              </a:buClr>
              <a:buSzPts val="2800"/>
              <a:buNone/>
              <a:defRPr sz="2800">
                <a:solidFill>
                  <a:srgbClr val="434343"/>
                </a:solidFill>
              </a:defRPr>
            </a:lvl6pPr>
            <a:lvl7pPr lvl="6" rtl="0">
              <a:lnSpc>
                <a:spcPct val="100000"/>
              </a:lnSpc>
              <a:spcBef>
                <a:spcPts val="0"/>
              </a:spcBef>
              <a:spcAft>
                <a:spcPts val="0"/>
              </a:spcAft>
              <a:buClr>
                <a:srgbClr val="434343"/>
              </a:buClr>
              <a:buSzPts val="2800"/>
              <a:buNone/>
              <a:defRPr sz="2800">
                <a:solidFill>
                  <a:srgbClr val="434343"/>
                </a:solidFill>
              </a:defRPr>
            </a:lvl7pPr>
            <a:lvl8pPr lvl="7" rtl="0">
              <a:lnSpc>
                <a:spcPct val="100000"/>
              </a:lnSpc>
              <a:spcBef>
                <a:spcPts val="0"/>
              </a:spcBef>
              <a:spcAft>
                <a:spcPts val="0"/>
              </a:spcAft>
              <a:buClr>
                <a:srgbClr val="434343"/>
              </a:buClr>
              <a:buSzPts val="2800"/>
              <a:buNone/>
              <a:defRPr sz="2800">
                <a:solidFill>
                  <a:srgbClr val="434343"/>
                </a:solidFill>
              </a:defRPr>
            </a:lvl8pPr>
            <a:lvl9pPr lvl="8"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p:cSld name="CUSTOM_38">
    <p:spTree>
      <p:nvGrpSpPr>
        <p:cNvPr id="1" name="Shape 63"/>
        <p:cNvGrpSpPr/>
        <p:nvPr/>
      </p:nvGrpSpPr>
      <p:grpSpPr>
        <a:xfrm>
          <a:off x="0" y="0"/>
          <a:ext cx="0" cy="0"/>
          <a:chOff x="0" y="0"/>
          <a:chExt cx="0" cy="0"/>
        </a:xfrm>
      </p:grpSpPr>
      <p:sp>
        <p:nvSpPr>
          <p:cNvPr id="64" name="Google Shape;64;p12"/>
          <p:cNvSpPr txBox="1">
            <a:spLocks noGrp="1"/>
          </p:cNvSpPr>
          <p:nvPr>
            <p:ph type="ctrTitle"/>
          </p:nvPr>
        </p:nvSpPr>
        <p:spPr>
          <a:xfrm>
            <a:off x="769725" y="1310050"/>
            <a:ext cx="34302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5" name="Google Shape;65;p12"/>
          <p:cNvSpPr txBox="1">
            <a:spLocks noGrp="1"/>
          </p:cNvSpPr>
          <p:nvPr>
            <p:ph type="title" idx="2" hasCustomPrompt="1"/>
          </p:nvPr>
        </p:nvSpPr>
        <p:spPr>
          <a:xfrm rot="5400000">
            <a:off x="7142178" y="3570226"/>
            <a:ext cx="1738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lvl1pPr>
            <a:lvl2pPr lvl="1"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ix columns">
  <p:cSld name="CUSTOM_30">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656422" y="1394416"/>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8" name="Google Shape;68;p13"/>
          <p:cNvSpPr txBox="1">
            <a:spLocks noGrp="1"/>
          </p:cNvSpPr>
          <p:nvPr>
            <p:ph type="subTitle" idx="1"/>
          </p:nvPr>
        </p:nvSpPr>
        <p:spPr>
          <a:xfrm>
            <a:off x="656425" y="1886725"/>
            <a:ext cx="1563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9" name="Google Shape;69;p13"/>
          <p:cNvSpPr txBox="1">
            <a:spLocks noGrp="1"/>
          </p:cNvSpPr>
          <p:nvPr>
            <p:ph type="ctrTitle" idx="2"/>
          </p:nvPr>
        </p:nvSpPr>
        <p:spPr>
          <a:xfrm>
            <a:off x="2650710" y="139441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0" name="Google Shape;70;p13"/>
          <p:cNvSpPr txBox="1">
            <a:spLocks noGrp="1"/>
          </p:cNvSpPr>
          <p:nvPr>
            <p:ph type="subTitle" idx="3"/>
          </p:nvPr>
        </p:nvSpPr>
        <p:spPr>
          <a:xfrm>
            <a:off x="2610700" y="1886725"/>
            <a:ext cx="196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1" name="Google Shape;71;p13"/>
          <p:cNvSpPr txBox="1">
            <a:spLocks noGrp="1"/>
          </p:cNvSpPr>
          <p:nvPr>
            <p:ph type="ctrTitle" idx="4"/>
          </p:nvPr>
        </p:nvSpPr>
        <p:spPr>
          <a:xfrm>
            <a:off x="4638106" y="1394416"/>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72" name="Google Shape;72;p13"/>
          <p:cNvSpPr txBox="1">
            <a:spLocks noGrp="1"/>
          </p:cNvSpPr>
          <p:nvPr>
            <p:ph type="subTitle" idx="5"/>
          </p:nvPr>
        </p:nvSpPr>
        <p:spPr>
          <a:xfrm>
            <a:off x="4878076" y="1886725"/>
            <a:ext cx="1648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73" name="Google Shape;73;p13"/>
          <p:cNvSpPr txBox="1">
            <a:spLocks noGrp="1"/>
          </p:cNvSpPr>
          <p:nvPr>
            <p:ph type="ctrTitle" idx="6"/>
          </p:nvPr>
        </p:nvSpPr>
        <p:spPr>
          <a:xfrm rot="5400000">
            <a:off x="6865575" y="1466125"/>
            <a:ext cx="25530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74" name="Google Shape;74;p13"/>
          <p:cNvSpPr txBox="1">
            <a:spLocks noGrp="1"/>
          </p:cNvSpPr>
          <p:nvPr>
            <p:ph type="ctrTitle" idx="7"/>
          </p:nvPr>
        </p:nvSpPr>
        <p:spPr>
          <a:xfrm>
            <a:off x="656422" y="3367816"/>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5" name="Google Shape;75;p13"/>
          <p:cNvSpPr txBox="1">
            <a:spLocks noGrp="1"/>
          </p:cNvSpPr>
          <p:nvPr>
            <p:ph type="subTitle" idx="8"/>
          </p:nvPr>
        </p:nvSpPr>
        <p:spPr>
          <a:xfrm>
            <a:off x="656425" y="3860125"/>
            <a:ext cx="1563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76" name="Google Shape;76;p13"/>
          <p:cNvSpPr txBox="1">
            <a:spLocks noGrp="1"/>
          </p:cNvSpPr>
          <p:nvPr>
            <p:ph type="ctrTitle" idx="9"/>
          </p:nvPr>
        </p:nvSpPr>
        <p:spPr>
          <a:xfrm>
            <a:off x="2650710" y="336781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7" name="Google Shape;77;p13"/>
          <p:cNvSpPr txBox="1">
            <a:spLocks noGrp="1"/>
          </p:cNvSpPr>
          <p:nvPr>
            <p:ph type="subTitle" idx="13"/>
          </p:nvPr>
        </p:nvSpPr>
        <p:spPr>
          <a:xfrm>
            <a:off x="2610700" y="3860125"/>
            <a:ext cx="196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8" name="Google Shape;78;p13"/>
          <p:cNvSpPr txBox="1">
            <a:spLocks noGrp="1"/>
          </p:cNvSpPr>
          <p:nvPr>
            <p:ph type="ctrTitle" idx="14"/>
          </p:nvPr>
        </p:nvSpPr>
        <p:spPr>
          <a:xfrm>
            <a:off x="4638106" y="3367816"/>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79" name="Google Shape;79;p13"/>
          <p:cNvSpPr txBox="1">
            <a:spLocks noGrp="1"/>
          </p:cNvSpPr>
          <p:nvPr>
            <p:ph type="subTitle" idx="15"/>
          </p:nvPr>
        </p:nvSpPr>
        <p:spPr>
          <a:xfrm>
            <a:off x="4878076" y="3860125"/>
            <a:ext cx="1648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design">
  <p:cSld name="CUSTOM_31">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lumns 1">
  <p:cSld name="CUSTOM_21">
    <p:spTree>
      <p:nvGrpSpPr>
        <p:cNvPr id="1" name="Shape 82"/>
        <p:cNvGrpSpPr/>
        <p:nvPr/>
      </p:nvGrpSpPr>
      <p:grpSpPr>
        <a:xfrm>
          <a:off x="0" y="0"/>
          <a:ext cx="0" cy="0"/>
          <a:chOff x="0" y="0"/>
          <a:chExt cx="0" cy="0"/>
        </a:xfrm>
      </p:grpSpPr>
      <p:sp>
        <p:nvSpPr>
          <p:cNvPr id="83" name="Google Shape;83;p15"/>
          <p:cNvSpPr txBox="1">
            <a:spLocks noGrp="1"/>
          </p:cNvSpPr>
          <p:nvPr>
            <p:ph type="subTitle" idx="1"/>
          </p:nvPr>
        </p:nvSpPr>
        <p:spPr>
          <a:xfrm>
            <a:off x="4633950" y="1847896"/>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4" name="Google Shape;84;p15"/>
          <p:cNvSpPr txBox="1">
            <a:spLocks noGrp="1"/>
          </p:cNvSpPr>
          <p:nvPr>
            <p:ph type="subTitle" idx="2"/>
          </p:nvPr>
        </p:nvSpPr>
        <p:spPr>
          <a:xfrm>
            <a:off x="4633950" y="3827870"/>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5" name="Google Shape;85;p15"/>
          <p:cNvSpPr txBox="1">
            <a:spLocks noGrp="1"/>
          </p:cNvSpPr>
          <p:nvPr>
            <p:ph type="ctrTitle"/>
          </p:nvPr>
        </p:nvSpPr>
        <p:spPr>
          <a:xfrm>
            <a:off x="4633950" y="1539296"/>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6" name="Google Shape;86;p15"/>
          <p:cNvSpPr txBox="1">
            <a:spLocks noGrp="1"/>
          </p:cNvSpPr>
          <p:nvPr>
            <p:ph type="ctrTitle" idx="3"/>
          </p:nvPr>
        </p:nvSpPr>
        <p:spPr>
          <a:xfrm>
            <a:off x="4633950" y="3519270"/>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7" name="Google Shape;87;p15"/>
          <p:cNvSpPr txBox="1">
            <a:spLocks noGrp="1"/>
          </p:cNvSpPr>
          <p:nvPr>
            <p:ph type="ctrTitle" idx="4"/>
          </p:nvPr>
        </p:nvSpPr>
        <p:spPr>
          <a:xfrm rot="5400000">
            <a:off x="6917175" y="1414524"/>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text 5">
  <p:cSld name="CUSTOM_32">
    <p:spTree>
      <p:nvGrpSpPr>
        <p:cNvPr id="1" name="Shape 88"/>
        <p:cNvGrpSpPr/>
        <p:nvPr/>
      </p:nvGrpSpPr>
      <p:grpSpPr>
        <a:xfrm>
          <a:off x="0" y="0"/>
          <a:ext cx="0" cy="0"/>
          <a:chOff x="0" y="0"/>
          <a:chExt cx="0" cy="0"/>
        </a:xfrm>
      </p:grpSpPr>
      <p:sp>
        <p:nvSpPr>
          <p:cNvPr id="89" name="Google Shape;89;p16"/>
          <p:cNvSpPr txBox="1">
            <a:spLocks noGrp="1"/>
          </p:cNvSpPr>
          <p:nvPr>
            <p:ph type="subTitle" idx="1"/>
          </p:nvPr>
        </p:nvSpPr>
        <p:spPr>
          <a:xfrm>
            <a:off x="2258125" y="3106325"/>
            <a:ext cx="3029100" cy="1009500"/>
          </a:xfrm>
          <a:prstGeom prst="rect">
            <a:avLst/>
          </a:prstGeom>
        </p:spPr>
        <p:txBody>
          <a:bodyPr spcFirstLastPara="1" wrap="square" lIns="91425" tIns="91425" rIns="91425" bIns="91425" anchor="t" anchorCtr="0">
            <a:noAutofit/>
          </a:bodyPr>
          <a:lstStyle>
            <a:lvl1pPr lvl="0">
              <a:spcBef>
                <a:spcPts val="0"/>
              </a:spcBef>
              <a:spcAft>
                <a:spcPts val="0"/>
              </a:spcAft>
              <a:buNone/>
              <a:defRPr sz="11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90" name="Google Shape;90;p16"/>
          <p:cNvSpPr txBox="1">
            <a:spLocks noGrp="1"/>
          </p:cNvSpPr>
          <p:nvPr>
            <p:ph type="ctrTitle"/>
          </p:nvPr>
        </p:nvSpPr>
        <p:spPr>
          <a:xfrm rot="5400000">
            <a:off x="7241489" y="1041025"/>
            <a:ext cx="1702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ree columns 4">
  <p:cSld name="CUSTOM_33">
    <p:spTree>
      <p:nvGrpSpPr>
        <p:cNvPr id="1" name="Shape 91"/>
        <p:cNvGrpSpPr/>
        <p:nvPr/>
      </p:nvGrpSpPr>
      <p:grpSpPr>
        <a:xfrm>
          <a:off x="0" y="0"/>
          <a:ext cx="0" cy="0"/>
          <a:chOff x="0" y="0"/>
          <a:chExt cx="0" cy="0"/>
        </a:xfrm>
      </p:grpSpPr>
      <p:sp>
        <p:nvSpPr>
          <p:cNvPr id="92" name="Google Shape;92;p17"/>
          <p:cNvSpPr txBox="1">
            <a:spLocks noGrp="1"/>
          </p:cNvSpPr>
          <p:nvPr>
            <p:ph type="subTitle" idx="1"/>
          </p:nvPr>
        </p:nvSpPr>
        <p:spPr>
          <a:xfrm flipH="1">
            <a:off x="840600" y="2432150"/>
            <a:ext cx="1650300" cy="75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0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3" name="Google Shape;93;p17"/>
          <p:cNvSpPr txBox="1">
            <a:spLocks noGrp="1"/>
          </p:cNvSpPr>
          <p:nvPr>
            <p:ph type="subTitle" idx="2"/>
          </p:nvPr>
        </p:nvSpPr>
        <p:spPr>
          <a:xfrm>
            <a:off x="4702174" y="1049093"/>
            <a:ext cx="19602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4" name="Google Shape;94;p17"/>
          <p:cNvSpPr txBox="1">
            <a:spLocks noGrp="1"/>
          </p:cNvSpPr>
          <p:nvPr>
            <p:ph type="ctrTitle"/>
          </p:nvPr>
        </p:nvSpPr>
        <p:spPr>
          <a:xfrm>
            <a:off x="-533400" y="2047350"/>
            <a:ext cx="30243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95" name="Google Shape;95;p17"/>
          <p:cNvSpPr txBox="1">
            <a:spLocks noGrp="1"/>
          </p:cNvSpPr>
          <p:nvPr>
            <p:ph type="ctrTitle" idx="3"/>
          </p:nvPr>
        </p:nvSpPr>
        <p:spPr>
          <a:xfrm>
            <a:off x="4702174" y="664293"/>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6" name="Google Shape;96;p17"/>
          <p:cNvSpPr txBox="1">
            <a:spLocks noGrp="1"/>
          </p:cNvSpPr>
          <p:nvPr>
            <p:ph type="subTitle" idx="4"/>
          </p:nvPr>
        </p:nvSpPr>
        <p:spPr>
          <a:xfrm>
            <a:off x="4702174" y="3788925"/>
            <a:ext cx="2214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7" name="Google Shape;97;p17"/>
          <p:cNvSpPr txBox="1">
            <a:spLocks noGrp="1"/>
          </p:cNvSpPr>
          <p:nvPr>
            <p:ph type="ctrTitle" idx="5"/>
          </p:nvPr>
        </p:nvSpPr>
        <p:spPr>
          <a:xfrm>
            <a:off x="4702174" y="3389725"/>
            <a:ext cx="24756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8" name="Google Shape;98;p17"/>
          <p:cNvSpPr txBox="1">
            <a:spLocks noGrp="1"/>
          </p:cNvSpPr>
          <p:nvPr>
            <p:ph type="ctrTitle" idx="6"/>
          </p:nvPr>
        </p:nvSpPr>
        <p:spPr>
          <a:xfrm rot="5400000">
            <a:off x="6860962"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lumns 2">
  <p:cSld name="CUSTOM_34">
    <p:spTree>
      <p:nvGrpSpPr>
        <p:cNvPr id="1" name="Shape 99"/>
        <p:cNvGrpSpPr/>
        <p:nvPr/>
      </p:nvGrpSpPr>
      <p:grpSpPr>
        <a:xfrm>
          <a:off x="0" y="0"/>
          <a:ext cx="0" cy="0"/>
          <a:chOff x="0" y="0"/>
          <a:chExt cx="0" cy="0"/>
        </a:xfrm>
      </p:grpSpPr>
      <p:sp>
        <p:nvSpPr>
          <p:cNvPr id="100" name="Google Shape;100;p18"/>
          <p:cNvSpPr txBox="1">
            <a:spLocks noGrp="1"/>
          </p:cNvSpPr>
          <p:nvPr>
            <p:ph type="ctrTitle"/>
          </p:nvPr>
        </p:nvSpPr>
        <p:spPr>
          <a:xfrm rot="5400000">
            <a:off x="6860962"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1" name="Google Shape;101;p18"/>
          <p:cNvSpPr txBox="1">
            <a:spLocks noGrp="1"/>
          </p:cNvSpPr>
          <p:nvPr>
            <p:ph type="subTitle" idx="1"/>
          </p:nvPr>
        </p:nvSpPr>
        <p:spPr>
          <a:xfrm>
            <a:off x="1579064" y="2147200"/>
            <a:ext cx="16266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02" name="Google Shape;102;p18"/>
          <p:cNvSpPr txBox="1">
            <a:spLocks noGrp="1"/>
          </p:cNvSpPr>
          <p:nvPr>
            <p:ph type="ctrTitle" idx="2"/>
          </p:nvPr>
        </p:nvSpPr>
        <p:spPr>
          <a:xfrm>
            <a:off x="1579064" y="1762400"/>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3" name="Google Shape;103;p18"/>
          <p:cNvSpPr txBox="1">
            <a:spLocks noGrp="1"/>
          </p:cNvSpPr>
          <p:nvPr>
            <p:ph type="subTitle" idx="3"/>
          </p:nvPr>
        </p:nvSpPr>
        <p:spPr>
          <a:xfrm>
            <a:off x="4068269" y="2147200"/>
            <a:ext cx="16266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000">
                <a:solidFill>
                  <a:srgbClr val="000000"/>
                </a:solidFill>
              </a:defRPr>
            </a:lvl1pPr>
            <a:lvl2pPr lvl="1" algn="r" rtl="0">
              <a:lnSpc>
                <a:spcPct val="100000"/>
              </a:lnSpc>
              <a:spcBef>
                <a:spcPts val="0"/>
              </a:spcBef>
              <a:spcAft>
                <a:spcPts val="0"/>
              </a:spcAft>
              <a:buClr>
                <a:srgbClr val="000000"/>
              </a:buClr>
              <a:buSzPts val="1000"/>
              <a:buNone/>
              <a:defRPr sz="1000">
                <a:solidFill>
                  <a:srgbClr val="000000"/>
                </a:solidFill>
              </a:defRPr>
            </a:lvl2pPr>
            <a:lvl3pPr lvl="2" algn="r" rtl="0">
              <a:lnSpc>
                <a:spcPct val="100000"/>
              </a:lnSpc>
              <a:spcBef>
                <a:spcPts val="0"/>
              </a:spcBef>
              <a:spcAft>
                <a:spcPts val="0"/>
              </a:spcAft>
              <a:buClr>
                <a:srgbClr val="000000"/>
              </a:buClr>
              <a:buSzPts val="1000"/>
              <a:buNone/>
              <a:defRPr sz="1000">
                <a:solidFill>
                  <a:srgbClr val="000000"/>
                </a:solidFill>
              </a:defRPr>
            </a:lvl3pPr>
            <a:lvl4pPr lvl="3" algn="r" rtl="0">
              <a:lnSpc>
                <a:spcPct val="100000"/>
              </a:lnSpc>
              <a:spcBef>
                <a:spcPts val="0"/>
              </a:spcBef>
              <a:spcAft>
                <a:spcPts val="0"/>
              </a:spcAft>
              <a:buClr>
                <a:srgbClr val="000000"/>
              </a:buClr>
              <a:buSzPts val="1000"/>
              <a:buNone/>
              <a:defRPr sz="1000">
                <a:solidFill>
                  <a:srgbClr val="000000"/>
                </a:solidFill>
              </a:defRPr>
            </a:lvl4pPr>
            <a:lvl5pPr lvl="4" algn="r" rtl="0">
              <a:lnSpc>
                <a:spcPct val="100000"/>
              </a:lnSpc>
              <a:spcBef>
                <a:spcPts val="0"/>
              </a:spcBef>
              <a:spcAft>
                <a:spcPts val="0"/>
              </a:spcAft>
              <a:buClr>
                <a:srgbClr val="000000"/>
              </a:buClr>
              <a:buSzPts val="1000"/>
              <a:buNone/>
              <a:defRPr sz="1000">
                <a:solidFill>
                  <a:srgbClr val="000000"/>
                </a:solidFill>
              </a:defRPr>
            </a:lvl5pPr>
            <a:lvl6pPr lvl="5" algn="r" rtl="0">
              <a:lnSpc>
                <a:spcPct val="100000"/>
              </a:lnSpc>
              <a:spcBef>
                <a:spcPts val="0"/>
              </a:spcBef>
              <a:spcAft>
                <a:spcPts val="0"/>
              </a:spcAft>
              <a:buClr>
                <a:srgbClr val="000000"/>
              </a:buClr>
              <a:buSzPts val="1000"/>
              <a:buNone/>
              <a:defRPr sz="1000">
                <a:solidFill>
                  <a:srgbClr val="000000"/>
                </a:solidFill>
              </a:defRPr>
            </a:lvl6pPr>
            <a:lvl7pPr lvl="6" algn="r" rtl="0">
              <a:lnSpc>
                <a:spcPct val="100000"/>
              </a:lnSpc>
              <a:spcBef>
                <a:spcPts val="0"/>
              </a:spcBef>
              <a:spcAft>
                <a:spcPts val="0"/>
              </a:spcAft>
              <a:buClr>
                <a:srgbClr val="000000"/>
              </a:buClr>
              <a:buSzPts val="1000"/>
              <a:buNone/>
              <a:defRPr sz="1000">
                <a:solidFill>
                  <a:srgbClr val="000000"/>
                </a:solidFill>
              </a:defRPr>
            </a:lvl7pPr>
            <a:lvl8pPr lvl="7" algn="r" rtl="0">
              <a:lnSpc>
                <a:spcPct val="100000"/>
              </a:lnSpc>
              <a:spcBef>
                <a:spcPts val="0"/>
              </a:spcBef>
              <a:spcAft>
                <a:spcPts val="0"/>
              </a:spcAft>
              <a:buClr>
                <a:srgbClr val="000000"/>
              </a:buClr>
              <a:buSzPts val="1000"/>
              <a:buNone/>
              <a:defRPr sz="1000">
                <a:solidFill>
                  <a:srgbClr val="000000"/>
                </a:solidFill>
              </a:defRPr>
            </a:lvl8pPr>
            <a:lvl9pPr lvl="8" algn="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04" name="Google Shape;104;p18"/>
          <p:cNvSpPr txBox="1">
            <a:spLocks noGrp="1"/>
          </p:cNvSpPr>
          <p:nvPr>
            <p:ph type="ctrTitle" idx="4"/>
          </p:nvPr>
        </p:nvSpPr>
        <p:spPr>
          <a:xfrm>
            <a:off x="3075567" y="1762400"/>
            <a:ext cx="26193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ext 6">
  <p:cSld name="CUSTOM_11_1_2_1">
    <p:spTree>
      <p:nvGrpSpPr>
        <p:cNvPr id="1" name="Shape 105"/>
        <p:cNvGrpSpPr/>
        <p:nvPr/>
      </p:nvGrpSpPr>
      <p:grpSpPr>
        <a:xfrm>
          <a:off x="0" y="0"/>
          <a:ext cx="0" cy="0"/>
          <a:chOff x="0" y="0"/>
          <a:chExt cx="0" cy="0"/>
        </a:xfrm>
      </p:grpSpPr>
      <p:sp>
        <p:nvSpPr>
          <p:cNvPr id="106" name="Google Shape;106;p19"/>
          <p:cNvSpPr txBox="1">
            <a:spLocks noGrp="1"/>
          </p:cNvSpPr>
          <p:nvPr>
            <p:ph type="ctrTitle"/>
          </p:nvPr>
        </p:nvSpPr>
        <p:spPr>
          <a:xfrm>
            <a:off x="831200" y="376498"/>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a:endParaRPr/>
          </a:p>
        </p:txBody>
      </p:sp>
      <p:sp>
        <p:nvSpPr>
          <p:cNvPr id="107" name="Google Shape;107;p19"/>
          <p:cNvSpPr txBox="1">
            <a:spLocks noGrp="1"/>
          </p:cNvSpPr>
          <p:nvPr>
            <p:ph type="subTitle" idx="1"/>
          </p:nvPr>
        </p:nvSpPr>
        <p:spPr>
          <a:xfrm>
            <a:off x="831200" y="2314225"/>
            <a:ext cx="30816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redits">
  <p:cSld name="CUSTOM_25">
    <p:spTree>
      <p:nvGrpSpPr>
        <p:cNvPr id="1" name="Shape 108"/>
        <p:cNvGrpSpPr/>
        <p:nvPr/>
      </p:nvGrpSpPr>
      <p:grpSpPr>
        <a:xfrm>
          <a:off x="0" y="0"/>
          <a:ext cx="0" cy="0"/>
          <a:chOff x="0" y="0"/>
          <a:chExt cx="0" cy="0"/>
        </a:xfrm>
      </p:grpSpPr>
      <p:sp>
        <p:nvSpPr>
          <p:cNvPr id="109" name="Google Shape;109;p20"/>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10" name="Google Shape;110;p20"/>
          <p:cNvSpPr txBox="1">
            <a:spLocks noGrp="1"/>
          </p:cNvSpPr>
          <p:nvPr>
            <p:ph type="ctrTitle"/>
          </p:nvPr>
        </p:nvSpPr>
        <p:spPr>
          <a:xfrm rot="5400000">
            <a:off x="6923109"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Resources">
  <p:cSld name="CUSTOM_25_1">
    <p:spTree>
      <p:nvGrpSpPr>
        <p:cNvPr id="1" name="Shape 111"/>
        <p:cNvGrpSpPr/>
        <p:nvPr/>
      </p:nvGrpSpPr>
      <p:grpSpPr>
        <a:xfrm>
          <a:off x="0" y="0"/>
          <a:ext cx="0" cy="0"/>
          <a:chOff x="0" y="0"/>
          <a:chExt cx="0" cy="0"/>
        </a:xfrm>
      </p:grpSpPr>
      <p:sp>
        <p:nvSpPr>
          <p:cNvPr id="112" name="Google Shape;112;p21"/>
          <p:cNvSpPr txBox="1">
            <a:spLocks noGrp="1"/>
          </p:cNvSpPr>
          <p:nvPr>
            <p:ph type="body" idx="1"/>
          </p:nvPr>
        </p:nvSpPr>
        <p:spPr>
          <a:xfrm>
            <a:off x="642050" y="127755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13" name="Google Shape;113;p21"/>
          <p:cNvSpPr txBox="1">
            <a:spLocks noGrp="1"/>
          </p:cNvSpPr>
          <p:nvPr>
            <p:ph type="ctrTitle"/>
          </p:nvPr>
        </p:nvSpPr>
        <p:spPr>
          <a:xfrm rot="5400000">
            <a:off x="6923109"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4" name="Google Shape;114;p21"/>
          <p:cNvSpPr txBox="1">
            <a:spLocks noGrp="1"/>
          </p:cNvSpPr>
          <p:nvPr>
            <p:ph type="subTitle" idx="2"/>
          </p:nvPr>
        </p:nvSpPr>
        <p:spPr>
          <a:xfrm>
            <a:off x="642050" y="540000"/>
            <a:ext cx="4655400" cy="96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423902" y="38747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3" name="Google Shape;13;p3"/>
          <p:cNvSpPr txBox="1">
            <a:spLocks noGrp="1"/>
          </p:cNvSpPr>
          <p:nvPr>
            <p:ph type="subTitle" idx="1"/>
          </p:nvPr>
        </p:nvSpPr>
        <p:spPr>
          <a:xfrm>
            <a:off x="3423900" y="802521"/>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2023007" y="654113"/>
            <a:ext cx="17391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a:spLocks noGrp="1"/>
          </p:cNvSpPr>
          <p:nvPr>
            <p:ph type="ctrTitle" idx="3"/>
          </p:nvPr>
        </p:nvSpPr>
        <p:spPr>
          <a:xfrm>
            <a:off x="3425264" y="1224286"/>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6" name="Google Shape;16;p3"/>
          <p:cNvSpPr txBox="1">
            <a:spLocks noGrp="1"/>
          </p:cNvSpPr>
          <p:nvPr>
            <p:ph type="subTitle" idx="4"/>
          </p:nvPr>
        </p:nvSpPr>
        <p:spPr>
          <a:xfrm>
            <a:off x="3425259" y="1638859"/>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 name="Google Shape;17;p3"/>
          <p:cNvSpPr txBox="1">
            <a:spLocks noGrp="1"/>
          </p:cNvSpPr>
          <p:nvPr>
            <p:ph type="title" idx="5" hasCustomPrompt="1"/>
          </p:nvPr>
        </p:nvSpPr>
        <p:spPr>
          <a:xfrm>
            <a:off x="2023007" y="1488788"/>
            <a:ext cx="1615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ctrTitle" idx="6"/>
          </p:nvPr>
        </p:nvSpPr>
        <p:spPr>
          <a:xfrm>
            <a:off x="3427999" y="206109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9" name="Google Shape;19;p3"/>
          <p:cNvSpPr txBox="1">
            <a:spLocks noGrp="1"/>
          </p:cNvSpPr>
          <p:nvPr>
            <p:ph type="subTitle" idx="7"/>
          </p:nvPr>
        </p:nvSpPr>
        <p:spPr>
          <a:xfrm>
            <a:off x="3427997" y="2475197"/>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0" name="Google Shape;20;p3"/>
          <p:cNvSpPr txBox="1">
            <a:spLocks noGrp="1"/>
          </p:cNvSpPr>
          <p:nvPr>
            <p:ph type="title" idx="8" hasCustomPrompt="1"/>
          </p:nvPr>
        </p:nvSpPr>
        <p:spPr>
          <a:xfrm>
            <a:off x="2023007" y="232346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rot="5400000">
            <a:off x="6601629"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2" name="Google Shape;22;p3"/>
          <p:cNvSpPr txBox="1">
            <a:spLocks noGrp="1"/>
          </p:cNvSpPr>
          <p:nvPr>
            <p:ph type="ctrTitle" idx="13"/>
          </p:nvPr>
        </p:nvSpPr>
        <p:spPr>
          <a:xfrm>
            <a:off x="3427999" y="2897911"/>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3" name="Google Shape;23;p3"/>
          <p:cNvSpPr txBox="1">
            <a:spLocks noGrp="1"/>
          </p:cNvSpPr>
          <p:nvPr>
            <p:ph type="subTitle" idx="14"/>
          </p:nvPr>
        </p:nvSpPr>
        <p:spPr>
          <a:xfrm>
            <a:off x="3427997" y="3311534"/>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title" idx="15" hasCustomPrompt="1"/>
          </p:nvPr>
        </p:nvSpPr>
        <p:spPr>
          <a:xfrm>
            <a:off x="2023007" y="3158138"/>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ctrTitle" idx="16"/>
          </p:nvPr>
        </p:nvSpPr>
        <p:spPr>
          <a:xfrm>
            <a:off x="3427999" y="373472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6" name="Google Shape;26;p3"/>
          <p:cNvSpPr txBox="1">
            <a:spLocks noGrp="1"/>
          </p:cNvSpPr>
          <p:nvPr>
            <p:ph type="subTitle" idx="17"/>
          </p:nvPr>
        </p:nvSpPr>
        <p:spPr>
          <a:xfrm>
            <a:off x="3427997" y="4147872"/>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7" name="Google Shape;27;p3"/>
          <p:cNvSpPr txBox="1">
            <a:spLocks noGrp="1"/>
          </p:cNvSpPr>
          <p:nvPr>
            <p:ph type="title" idx="18" hasCustomPrompt="1"/>
          </p:nvPr>
        </p:nvSpPr>
        <p:spPr>
          <a:xfrm>
            <a:off x="2023007" y="399281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our columns 1">
  <p:cSld name="CUSTOM_27_1_1">
    <p:spTree>
      <p:nvGrpSpPr>
        <p:cNvPr id="1" name="Shape 31"/>
        <p:cNvGrpSpPr/>
        <p:nvPr/>
      </p:nvGrpSpPr>
      <p:grpSpPr>
        <a:xfrm>
          <a:off x="0" y="0"/>
          <a:ext cx="0" cy="0"/>
          <a:chOff x="0" y="0"/>
          <a:chExt cx="0" cy="0"/>
        </a:xfrm>
      </p:grpSpPr>
      <p:sp>
        <p:nvSpPr>
          <p:cNvPr id="32" name="Google Shape;32;p5"/>
          <p:cNvSpPr txBox="1">
            <a:spLocks noGrp="1"/>
          </p:cNvSpPr>
          <p:nvPr>
            <p:ph type="ctrTitle"/>
          </p:nvPr>
        </p:nvSpPr>
        <p:spPr>
          <a:xfrm>
            <a:off x="631875" y="842025"/>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3" name="Google Shape;33;p5"/>
          <p:cNvSpPr txBox="1">
            <a:spLocks noGrp="1"/>
          </p:cNvSpPr>
          <p:nvPr>
            <p:ph type="subTitle" idx="1"/>
          </p:nvPr>
        </p:nvSpPr>
        <p:spPr>
          <a:xfrm>
            <a:off x="631884" y="1410841"/>
            <a:ext cx="2480700" cy="53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4" name="Google Shape;34;p5"/>
          <p:cNvSpPr txBox="1">
            <a:spLocks noGrp="1"/>
          </p:cNvSpPr>
          <p:nvPr>
            <p:ph type="ctrTitle" idx="2"/>
          </p:nvPr>
        </p:nvSpPr>
        <p:spPr>
          <a:xfrm>
            <a:off x="4213664" y="842025"/>
            <a:ext cx="26979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 name="Google Shape;35;p5"/>
          <p:cNvSpPr txBox="1">
            <a:spLocks noGrp="1"/>
          </p:cNvSpPr>
          <p:nvPr>
            <p:ph type="subTitle" idx="3"/>
          </p:nvPr>
        </p:nvSpPr>
        <p:spPr>
          <a:xfrm>
            <a:off x="4213664" y="1410841"/>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6" name="Google Shape;36;p5"/>
          <p:cNvSpPr txBox="1">
            <a:spLocks noGrp="1"/>
          </p:cNvSpPr>
          <p:nvPr>
            <p:ph type="ctrTitle" idx="4"/>
          </p:nvPr>
        </p:nvSpPr>
        <p:spPr>
          <a:xfrm>
            <a:off x="631883" y="3331927"/>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7" name="Google Shape;37;p5"/>
          <p:cNvSpPr txBox="1">
            <a:spLocks noGrp="1"/>
          </p:cNvSpPr>
          <p:nvPr>
            <p:ph type="subTitle" idx="5"/>
          </p:nvPr>
        </p:nvSpPr>
        <p:spPr>
          <a:xfrm>
            <a:off x="631884" y="3914208"/>
            <a:ext cx="24807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8" name="Google Shape;38;p5"/>
          <p:cNvSpPr txBox="1">
            <a:spLocks noGrp="1"/>
          </p:cNvSpPr>
          <p:nvPr>
            <p:ph type="ctrTitle" idx="6"/>
          </p:nvPr>
        </p:nvSpPr>
        <p:spPr>
          <a:xfrm rot="5400000">
            <a:off x="6685437"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39" name="Google Shape;39;p5"/>
          <p:cNvSpPr txBox="1">
            <a:spLocks noGrp="1"/>
          </p:cNvSpPr>
          <p:nvPr>
            <p:ph type="ctrTitle" idx="7"/>
          </p:nvPr>
        </p:nvSpPr>
        <p:spPr>
          <a:xfrm>
            <a:off x="4213664" y="3331934"/>
            <a:ext cx="25860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40" name="Google Shape;40;p5"/>
          <p:cNvSpPr txBox="1">
            <a:spLocks noGrp="1"/>
          </p:cNvSpPr>
          <p:nvPr>
            <p:ph type="subTitle" idx="8"/>
          </p:nvPr>
        </p:nvSpPr>
        <p:spPr>
          <a:xfrm>
            <a:off x="4213664" y="3914208"/>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1">
  <p:cSld name="CUSTOM_27">
    <p:spTree>
      <p:nvGrpSpPr>
        <p:cNvPr id="1" name="Shape 41"/>
        <p:cNvGrpSpPr/>
        <p:nvPr/>
      </p:nvGrpSpPr>
      <p:grpSpPr>
        <a:xfrm>
          <a:off x="0" y="0"/>
          <a:ext cx="0" cy="0"/>
          <a:chOff x="0" y="0"/>
          <a:chExt cx="0" cy="0"/>
        </a:xfrm>
      </p:grpSpPr>
      <p:sp>
        <p:nvSpPr>
          <p:cNvPr id="42" name="Google Shape;42;p6"/>
          <p:cNvSpPr txBox="1">
            <a:spLocks noGrp="1"/>
          </p:cNvSpPr>
          <p:nvPr>
            <p:ph type="ctrTitle"/>
          </p:nvPr>
        </p:nvSpPr>
        <p:spPr>
          <a:xfrm>
            <a:off x="4921575" y="2993035"/>
            <a:ext cx="18282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a:endParaRPr/>
          </a:p>
        </p:txBody>
      </p:sp>
      <p:sp>
        <p:nvSpPr>
          <p:cNvPr id="43" name="Google Shape;43;p6"/>
          <p:cNvSpPr txBox="1">
            <a:spLocks noGrp="1"/>
          </p:cNvSpPr>
          <p:nvPr>
            <p:ph type="subTitle" idx="1"/>
          </p:nvPr>
        </p:nvSpPr>
        <p:spPr>
          <a:xfrm>
            <a:off x="4921575" y="3553810"/>
            <a:ext cx="15222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4" name="Google Shape;44;p6"/>
          <p:cNvSpPr txBox="1">
            <a:spLocks noGrp="1"/>
          </p:cNvSpPr>
          <p:nvPr>
            <p:ph type="ctrTitle" idx="2"/>
          </p:nvPr>
        </p:nvSpPr>
        <p:spPr>
          <a:xfrm>
            <a:off x="906139" y="2993035"/>
            <a:ext cx="18282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a:endParaRPr/>
          </a:p>
        </p:txBody>
      </p:sp>
      <p:sp>
        <p:nvSpPr>
          <p:cNvPr id="45" name="Google Shape;45;p6"/>
          <p:cNvSpPr txBox="1">
            <a:spLocks noGrp="1"/>
          </p:cNvSpPr>
          <p:nvPr>
            <p:ph type="subTitle" idx="3"/>
          </p:nvPr>
        </p:nvSpPr>
        <p:spPr>
          <a:xfrm>
            <a:off x="906139" y="3553810"/>
            <a:ext cx="15222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6" name="Google Shape;46;p6"/>
          <p:cNvSpPr txBox="1">
            <a:spLocks noGrp="1"/>
          </p:cNvSpPr>
          <p:nvPr>
            <p:ph type="ctrTitle" idx="4"/>
          </p:nvPr>
        </p:nvSpPr>
        <p:spPr>
          <a:xfrm rot="5400000">
            <a:off x="6685437"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7" name="Google Shape;47;p6"/>
          <p:cNvSpPr txBox="1">
            <a:spLocks noGrp="1"/>
          </p:cNvSpPr>
          <p:nvPr>
            <p:ph type="ctrTitle" idx="5"/>
          </p:nvPr>
        </p:nvSpPr>
        <p:spPr>
          <a:xfrm>
            <a:off x="2928557" y="2993035"/>
            <a:ext cx="17988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a:endParaRPr/>
          </a:p>
        </p:txBody>
      </p:sp>
      <p:sp>
        <p:nvSpPr>
          <p:cNvPr id="48" name="Google Shape;48;p6"/>
          <p:cNvSpPr txBox="1">
            <a:spLocks noGrp="1"/>
          </p:cNvSpPr>
          <p:nvPr>
            <p:ph type="subTitle" idx="6"/>
          </p:nvPr>
        </p:nvSpPr>
        <p:spPr>
          <a:xfrm>
            <a:off x="2928550" y="3553810"/>
            <a:ext cx="14763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text 2">
  <p:cSld name="CUSTOM_14">
    <p:spTree>
      <p:nvGrpSpPr>
        <p:cNvPr id="1" name="Shape 49"/>
        <p:cNvGrpSpPr/>
        <p:nvPr/>
      </p:nvGrpSpPr>
      <p:grpSpPr>
        <a:xfrm>
          <a:off x="0" y="0"/>
          <a:ext cx="0" cy="0"/>
          <a:chOff x="0" y="0"/>
          <a:chExt cx="0" cy="0"/>
        </a:xfrm>
      </p:grpSpPr>
      <p:sp>
        <p:nvSpPr>
          <p:cNvPr id="50" name="Google Shape;50;p7"/>
          <p:cNvSpPr txBox="1">
            <a:spLocks noGrp="1"/>
          </p:cNvSpPr>
          <p:nvPr>
            <p:ph type="ctrTitle"/>
          </p:nvPr>
        </p:nvSpPr>
        <p:spPr>
          <a:xfrm>
            <a:off x="5432000" y="710675"/>
            <a:ext cx="28881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51" name="Google Shape;51;p7"/>
          <p:cNvSpPr txBox="1">
            <a:spLocks noGrp="1"/>
          </p:cNvSpPr>
          <p:nvPr>
            <p:ph type="subTitle" idx="1"/>
          </p:nvPr>
        </p:nvSpPr>
        <p:spPr>
          <a:xfrm>
            <a:off x="5363550" y="2724625"/>
            <a:ext cx="2956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CUSTOM_28">
    <p:spTree>
      <p:nvGrpSpPr>
        <p:cNvPr id="1" name="Shape 52"/>
        <p:cNvGrpSpPr/>
        <p:nvPr/>
      </p:nvGrpSpPr>
      <p:grpSpPr>
        <a:xfrm>
          <a:off x="0" y="0"/>
          <a:ext cx="0" cy="0"/>
          <a:chOff x="0" y="0"/>
          <a:chExt cx="0" cy="0"/>
        </a:xfrm>
      </p:grpSpPr>
      <p:sp>
        <p:nvSpPr>
          <p:cNvPr id="53" name="Google Shape;53;p8"/>
          <p:cNvSpPr txBox="1">
            <a:spLocks noGrp="1"/>
          </p:cNvSpPr>
          <p:nvPr>
            <p:ph type="subTitle" idx="1"/>
          </p:nvPr>
        </p:nvSpPr>
        <p:spPr>
          <a:xfrm>
            <a:off x="915175" y="3380775"/>
            <a:ext cx="3960600" cy="631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4" name="Google Shape;54;p8"/>
          <p:cNvSpPr txBox="1">
            <a:spLocks noGrp="1"/>
          </p:cNvSpPr>
          <p:nvPr>
            <p:ph type="subTitle" idx="2"/>
          </p:nvPr>
        </p:nvSpPr>
        <p:spPr>
          <a:xfrm>
            <a:off x="915175" y="4004575"/>
            <a:ext cx="1821000" cy="2130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atin typeface="Livvic" panose="020B0604020202020204"/>
                <a:ea typeface="Livvic" panose="020B0604020202020204"/>
                <a:cs typeface="Livvic" panose="020B0604020202020204"/>
                <a:sym typeface="Livvic" panose="020B0604020202020204"/>
              </a:defRPr>
            </a:lvl1pPr>
            <a:lvl2pPr lvl="1" rtl="0">
              <a:spcBef>
                <a:spcPts val="1600"/>
              </a:spcBef>
              <a:spcAft>
                <a:spcPts val="0"/>
              </a:spcAft>
              <a:buNone/>
              <a:defRPr b="1">
                <a:latin typeface="Livvic" panose="020B0604020202020204"/>
                <a:ea typeface="Livvic" panose="020B0604020202020204"/>
                <a:cs typeface="Livvic" panose="020B0604020202020204"/>
                <a:sym typeface="Livvic" panose="020B0604020202020204"/>
              </a:defRPr>
            </a:lvl2pPr>
            <a:lvl3pPr lvl="2" rtl="0">
              <a:spcBef>
                <a:spcPts val="1600"/>
              </a:spcBef>
              <a:spcAft>
                <a:spcPts val="0"/>
              </a:spcAft>
              <a:buNone/>
              <a:defRPr b="1">
                <a:latin typeface="Livvic" panose="020B0604020202020204"/>
                <a:ea typeface="Livvic" panose="020B0604020202020204"/>
                <a:cs typeface="Livvic" panose="020B0604020202020204"/>
                <a:sym typeface="Livvic" panose="020B0604020202020204"/>
              </a:defRPr>
            </a:lvl3pPr>
            <a:lvl4pPr lvl="3" rtl="0">
              <a:spcBef>
                <a:spcPts val="1600"/>
              </a:spcBef>
              <a:spcAft>
                <a:spcPts val="0"/>
              </a:spcAft>
              <a:buNone/>
              <a:defRPr b="1">
                <a:latin typeface="Livvic" panose="020B0604020202020204"/>
                <a:ea typeface="Livvic" panose="020B0604020202020204"/>
                <a:cs typeface="Livvic" panose="020B0604020202020204"/>
                <a:sym typeface="Livvic" panose="020B0604020202020204"/>
              </a:defRPr>
            </a:lvl4pPr>
            <a:lvl5pPr lvl="4" rtl="0">
              <a:spcBef>
                <a:spcPts val="1600"/>
              </a:spcBef>
              <a:spcAft>
                <a:spcPts val="0"/>
              </a:spcAft>
              <a:buNone/>
              <a:defRPr b="1">
                <a:latin typeface="Livvic" panose="020B0604020202020204"/>
                <a:ea typeface="Livvic" panose="020B0604020202020204"/>
                <a:cs typeface="Livvic" panose="020B0604020202020204"/>
                <a:sym typeface="Livvic" panose="020B0604020202020204"/>
              </a:defRPr>
            </a:lvl5pPr>
            <a:lvl6pPr lvl="5" rtl="0">
              <a:spcBef>
                <a:spcPts val="1600"/>
              </a:spcBef>
              <a:spcAft>
                <a:spcPts val="0"/>
              </a:spcAft>
              <a:buNone/>
              <a:defRPr b="1">
                <a:latin typeface="Livvic" panose="020B0604020202020204"/>
                <a:ea typeface="Livvic" panose="020B0604020202020204"/>
                <a:cs typeface="Livvic" panose="020B0604020202020204"/>
                <a:sym typeface="Livvic" panose="020B0604020202020204"/>
              </a:defRPr>
            </a:lvl6pPr>
            <a:lvl7pPr lvl="6" rtl="0">
              <a:spcBef>
                <a:spcPts val="1600"/>
              </a:spcBef>
              <a:spcAft>
                <a:spcPts val="0"/>
              </a:spcAft>
              <a:buNone/>
              <a:defRPr b="1">
                <a:latin typeface="Livvic" panose="020B0604020202020204"/>
                <a:ea typeface="Livvic" panose="020B0604020202020204"/>
                <a:cs typeface="Livvic" panose="020B0604020202020204"/>
                <a:sym typeface="Livvic" panose="020B0604020202020204"/>
              </a:defRPr>
            </a:lvl7pPr>
            <a:lvl8pPr lvl="7" rtl="0">
              <a:spcBef>
                <a:spcPts val="1600"/>
              </a:spcBef>
              <a:spcAft>
                <a:spcPts val="0"/>
              </a:spcAft>
              <a:buNone/>
              <a:defRPr b="1">
                <a:latin typeface="Livvic" panose="020B0604020202020204"/>
                <a:ea typeface="Livvic" panose="020B0604020202020204"/>
                <a:cs typeface="Livvic" panose="020B0604020202020204"/>
                <a:sym typeface="Livvic" panose="020B0604020202020204"/>
              </a:defRPr>
            </a:lvl8pPr>
            <a:lvl9pPr lvl="8" rtl="0">
              <a:spcBef>
                <a:spcPts val="1600"/>
              </a:spcBef>
              <a:spcAft>
                <a:spcPts val="1600"/>
              </a:spcAft>
              <a:buNone/>
              <a:defRPr b="1">
                <a:latin typeface="Livvic" panose="020B0604020202020204"/>
                <a:ea typeface="Livvic" panose="020B0604020202020204"/>
                <a:cs typeface="Livvic" panose="020B0604020202020204"/>
                <a:sym typeface="Livvic" panose="020B0604020202020204"/>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text 3">
  <p:cSld name="CUSTOM_16">
    <p:spTree>
      <p:nvGrpSpPr>
        <p:cNvPr id="1" name="Shape 55"/>
        <p:cNvGrpSpPr/>
        <p:nvPr/>
      </p:nvGrpSpPr>
      <p:grpSpPr>
        <a:xfrm>
          <a:off x="0" y="0"/>
          <a:ext cx="0" cy="0"/>
          <a:chOff x="0" y="0"/>
          <a:chExt cx="0" cy="0"/>
        </a:xfrm>
      </p:grpSpPr>
      <p:sp>
        <p:nvSpPr>
          <p:cNvPr id="56" name="Google Shape;56;p9"/>
          <p:cNvSpPr txBox="1">
            <a:spLocks noGrp="1"/>
          </p:cNvSpPr>
          <p:nvPr>
            <p:ph type="subTitle" idx="1"/>
          </p:nvPr>
        </p:nvSpPr>
        <p:spPr>
          <a:xfrm>
            <a:off x="2117847" y="3380460"/>
            <a:ext cx="2951400" cy="295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7" name="Google Shape;57;p9"/>
          <p:cNvSpPr txBox="1">
            <a:spLocks noGrp="1"/>
          </p:cNvSpPr>
          <p:nvPr>
            <p:ph type="ctrTitle"/>
          </p:nvPr>
        </p:nvSpPr>
        <p:spPr>
          <a:xfrm rot="-5400000">
            <a:off x="-343101" y="1759150"/>
            <a:ext cx="2888100" cy="897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ext 4">
  <p:cSld name="CUSTOM_16_1">
    <p:spTree>
      <p:nvGrpSpPr>
        <p:cNvPr id="1" name="Shape 58"/>
        <p:cNvGrpSpPr/>
        <p:nvPr/>
      </p:nvGrpSpPr>
      <p:grpSpPr>
        <a:xfrm>
          <a:off x="0" y="0"/>
          <a:ext cx="0" cy="0"/>
          <a:chOff x="0" y="0"/>
          <a:chExt cx="0" cy="0"/>
        </a:xfrm>
      </p:grpSpPr>
      <p:sp>
        <p:nvSpPr>
          <p:cNvPr id="59" name="Google Shape;59;p10"/>
          <p:cNvSpPr txBox="1">
            <a:spLocks noGrp="1"/>
          </p:cNvSpPr>
          <p:nvPr>
            <p:ph type="subTitle" idx="1"/>
          </p:nvPr>
        </p:nvSpPr>
        <p:spPr>
          <a:xfrm flipH="1">
            <a:off x="4189625" y="3380460"/>
            <a:ext cx="2951400" cy="295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0" name="Google Shape;60;p10"/>
          <p:cNvSpPr txBox="1">
            <a:spLocks noGrp="1"/>
          </p:cNvSpPr>
          <p:nvPr>
            <p:ph type="ctrTitle"/>
          </p:nvPr>
        </p:nvSpPr>
        <p:spPr>
          <a:xfrm rot="5400000">
            <a:off x="6612409" y="1752564"/>
            <a:ext cx="2888100" cy="8979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title">
  <p:cSld name="CUSTOM_35">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3200250" y="1742750"/>
            <a:ext cx="27432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3600"/>
            </a:lvl1pPr>
            <a:lvl2pPr lvl="1" algn="ctr">
              <a:spcBef>
                <a:spcPts val="0"/>
              </a:spcBef>
              <a:spcAft>
                <a:spcPts val="0"/>
              </a:spcAft>
              <a:buNone/>
              <a:defRPr sz="3600">
                <a:latin typeface="Catamaran Thin" panose="020B0604020202020204"/>
                <a:ea typeface="Catamaran Thin" panose="020B0604020202020204"/>
                <a:cs typeface="Catamaran Thin" panose="020B0604020202020204"/>
                <a:sym typeface="Catamaran Thin" panose="020B0604020202020204"/>
              </a:defRPr>
            </a:lvl2pPr>
            <a:lvl3pPr lvl="2" algn="ctr">
              <a:spcBef>
                <a:spcPts val="0"/>
              </a:spcBef>
              <a:spcAft>
                <a:spcPts val="0"/>
              </a:spcAft>
              <a:buNone/>
              <a:defRPr sz="3600">
                <a:latin typeface="Catamaran Thin" panose="020B0604020202020204"/>
                <a:ea typeface="Catamaran Thin" panose="020B0604020202020204"/>
                <a:cs typeface="Catamaran Thin" panose="020B0604020202020204"/>
                <a:sym typeface="Catamaran Thin" panose="020B0604020202020204"/>
              </a:defRPr>
            </a:lvl3pPr>
            <a:lvl4pPr lvl="3" algn="ctr">
              <a:spcBef>
                <a:spcPts val="0"/>
              </a:spcBef>
              <a:spcAft>
                <a:spcPts val="0"/>
              </a:spcAft>
              <a:buNone/>
              <a:defRPr sz="3600">
                <a:latin typeface="Catamaran Thin" panose="020B0604020202020204"/>
                <a:ea typeface="Catamaran Thin" panose="020B0604020202020204"/>
                <a:cs typeface="Catamaran Thin" panose="020B0604020202020204"/>
                <a:sym typeface="Catamaran Thin" panose="020B0604020202020204"/>
              </a:defRPr>
            </a:lvl4pPr>
            <a:lvl5pPr lvl="4" algn="ctr">
              <a:spcBef>
                <a:spcPts val="0"/>
              </a:spcBef>
              <a:spcAft>
                <a:spcPts val="0"/>
              </a:spcAft>
              <a:buNone/>
              <a:defRPr sz="3600">
                <a:latin typeface="Catamaran Thin" panose="020B0604020202020204"/>
                <a:ea typeface="Catamaran Thin" panose="020B0604020202020204"/>
                <a:cs typeface="Catamaran Thin" panose="020B0604020202020204"/>
                <a:sym typeface="Catamaran Thin" panose="020B0604020202020204"/>
              </a:defRPr>
            </a:lvl5pPr>
            <a:lvl6pPr lvl="5" algn="ctr">
              <a:spcBef>
                <a:spcPts val="0"/>
              </a:spcBef>
              <a:spcAft>
                <a:spcPts val="0"/>
              </a:spcAft>
              <a:buNone/>
              <a:defRPr sz="3600">
                <a:latin typeface="Catamaran Thin" panose="020B0604020202020204"/>
                <a:ea typeface="Catamaran Thin" panose="020B0604020202020204"/>
                <a:cs typeface="Catamaran Thin" panose="020B0604020202020204"/>
                <a:sym typeface="Catamaran Thin" panose="020B0604020202020204"/>
              </a:defRPr>
            </a:lvl6pPr>
            <a:lvl7pPr lvl="6" algn="ctr">
              <a:spcBef>
                <a:spcPts val="0"/>
              </a:spcBef>
              <a:spcAft>
                <a:spcPts val="0"/>
              </a:spcAft>
              <a:buNone/>
              <a:defRPr sz="3600">
                <a:latin typeface="Catamaran Thin" panose="020B0604020202020204"/>
                <a:ea typeface="Catamaran Thin" panose="020B0604020202020204"/>
                <a:cs typeface="Catamaran Thin" panose="020B0604020202020204"/>
                <a:sym typeface="Catamaran Thin" panose="020B0604020202020204"/>
              </a:defRPr>
            </a:lvl7pPr>
            <a:lvl8pPr lvl="7" algn="ctr">
              <a:spcBef>
                <a:spcPts val="0"/>
              </a:spcBef>
              <a:spcAft>
                <a:spcPts val="0"/>
              </a:spcAft>
              <a:buNone/>
              <a:defRPr sz="3600">
                <a:latin typeface="Catamaran Thin" panose="020B0604020202020204"/>
                <a:ea typeface="Catamaran Thin" panose="020B0604020202020204"/>
                <a:cs typeface="Catamaran Thin" panose="020B0604020202020204"/>
                <a:sym typeface="Catamaran Thin" panose="020B0604020202020204"/>
              </a:defRPr>
            </a:lvl8pPr>
            <a:lvl9pPr lvl="8" algn="ctr">
              <a:spcBef>
                <a:spcPts val="0"/>
              </a:spcBef>
              <a:spcAft>
                <a:spcPts val="0"/>
              </a:spcAft>
              <a:buNone/>
              <a:defRPr sz="3600">
                <a:latin typeface="Catamaran Thin" panose="020B0604020202020204"/>
                <a:ea typeface="Catamaran Thin" panose="020B0604020202020204"/>
                <a:cs typeface="Catamaran Thin" panose="020B0604020202020204"/>
                <a:sym typeface="Catamaran Thin" panose="020B0604020202020204"/>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Livvic" panose="020B0604020202020204"/>
              <a:buNone/>
              <a:defRPr sz="2800" b="1">
                <a:solidFill>
                  <a:schemeClr val="dk1"/>
                </a:solidFill>
                <a:latin typeface="Livvic" panose="020B0604020202020204"/>
                <a:ea typeface="Livvic" panose="020B0604020202020204"/>
                <a:cs typeface="Livvic" panose="020B0604020202020204"/>
                <a:sym typeface="Livvic" panose="020B0604020202020204"/>
              </a:defRPr>
            </a:lvl1pPr>
            <a:lvl2pPr lvl="1" rtl="0">
              <a:spcBef>
                <a:spcPts val="0"/>
              </a:spcBef>
              <a:spcAft>
                <a:spcPts val="0"/>
              </a:spcAft>
              <a:buClr>
                <a:schemeClr val="dk1"/>
              </a:buClr>
              <a:buSzPts val="2800"/>
              <a:buFont typeface="Livvic" panose="020B0604020202020204"/>
              <a:buNone/>
              <a:defRPr sz="2800" b="1">
                <a:solidFill>
                  <a:schemeClr val="dk1"/>
                </a:solidFill>
                <a:latin typeface="Livvic" panose="020B0604020202020204"/>
                <a:ea typeface="Livvic" panose="020B0604020202020204"/>
                <a:cs typeface="Livvic" panose="020B0604020202020204"/>
                <a:sym typeface="Livvic" panose="020B0604020202020204"/>
              </a:defRPr>
            </a:lvl2pPr>
            <a:lvl3pPr lvl="2" rtl="0">
              <a:spcBef>
                <a:spcPts val="0"/>
              </a:spcBef>
              <a:spcAft>
                <a:spcPts val="0"/>
              </a:spcAft>
              <a:buClr>
                <a:schemeClr val="dk1"/>
              </a:buClr>
              <a:buSzPts val="2800"/>
              <a:buFont typeface="Livvic" panose="020B0604020202020204"/>
              <a:buNone/>
              <a:defRPr sz="2800" b="1">
                <a:solidFill>
                  <a:schemeClr val="dk1"/>
                </a:solidFill>
                <a:latin typeface="Livvic" panose="020B0604020202020204"/>
                <a:ea typeface="Livvic" panose="020B0604020202020204"/>
                <a:cs typeface="Livvic" panose="020B0604020202020204"/>
                <a:sym typeface="Livvic" panose="020B0604020202020204"/>
              </a:defRPr>
            </a:lvl3pPr>
            <a:lvl4pPr lvl="3" rtl="0">
              <a:spcBef>
                <a:spcPts val="0"/>
              </a:spcBef>
              <a:spcAft>
                <a:spcPts val="0"/>
              </a:spcAft>
              <a:buClr>
                <a:schemeClr val="dk1"/>
              </a:buClr>
              <a:buSzPts val="2800"/>
              <a:buFont typeface="Livvic" panose="020B0604020202020204"/>
              <a:buNone/>
              <a:defRPr sz="2800" b="1">
                <a:solidFill>
                  <a:schemeClr val="dk1"/>
                </a:solidFill>
                <a:latin typeface="Livvic" panose="020B0604020202020204"/>
                <a:ea typeface="Livvic" panose="020B0604020202020204"/>
                <a:cs typeface="Livvic" panose="020B0604020202020204"/>
                <a:sym typeface="Livvic" panose="020B0604020202020204"/>
              </a:defRPr>
            </a:lvl4pPr>
            <a:lvl5pPr lvl="4" rtl="0">
              <a:spcBef>
                <a:spcPts val="0"/>
              </a:spcBef>
              <a:spcAft>
                <a:spcPts val="0"/>
              </a:spcAft>
              <a:buClr>
                <a:schemeClr val="dk1"/>
              </a:buClr>
              <a:buSzPts val="2800"/>
              <a:buFont typeface="Livvic" panose="020B0604020202020204"/>
              <a:buNone/>
              <a:defRPr sz="2800" b="1">
                <a:solidFill>
                  <a:schemeClr val="dk1"/>
                </a:solidFill>
                <a:latin typeface="Livvic" panose="020B0604020202020204"/>
                <a:ea typeface="Livvic" panose="020B0604020202020204"/>
                <a:cs typeface="Livvic" panose="020B0604020202020204"/>
                <a:sym typeface="Livvic" panose="020B0604020202020204"/>
              </a:defRPr>
            </a:lvl5pPr>
            <a:lvl6pPr lvl="5" rtl="0">
              <a:spcBef>
                <a:spcPts val="0"/>
              </a:spcBef>
              <a:spcAft>
                <a:spcPts val="0"/>
              </a:spcAft>
              <a:buClr>
                <a:schemeClr val="dk1"/>
              </a:buClr>
              <a:buSzPts val="2800"/>
              <a:buFont typeface="Livvic" panose="020B0604020202020204"/>
              <a:buNone/>
              <a:defRPr sz="2800" b="1">
                <a:solidFill>
                  <a:schemeClr val="dk1"/>
                </a:solidFill>
                <a:latin typeface="Livvic" panose="020B0604020202020204"/>
                <a:ea typeface="Livvic" panose="020B0604020202020204"/>
                <a:cs typeface="Livvic" panose="020B0604020202020204"/>
                <a:sym typeface="Livvic" panose="020B0604020202020204"/>
              </a:defRPr>
            </a:lvl6pPr>
            <a:lvl7pPr lvl="6" rtl="0">
              <a:spcBef>
                <a:spcPts val="0"/>
              </a:spcBef>
              <a:spcAft>
                <a:spcPts val="0"/>
              </a:spcAft>
              <a:buClr>
                <a:schemeClr val="dk1"/>
              </a:buClr>
              <a:buSzPts val="2800"/>
              <a:buFont typeface="Livvic" panose="020B0604020202020204"/>
              <a:buNone/>
              <a:defRPr sz="2800" b="1">
                <a:solidFill>
                  <a:schemeClr val="dk1"/>
                </a:solidFill>
                <a:latin typeface="Livvic" panose="020B0604020202020204"/>
                <a:ea typeface="Livvic" panose="020B0604020202020204"/>
                <a:cs typeface="Livvic" panose="020B0604020202020204"/>
                <a:sym typeface="Livvic" panose="020B0604020202020204"/>
              </a:defRPr>
            </a:lvl7pPr>
            <a:lvl8pPr lvl="7" rtl="0">
              <a:spcBef>
                <a:spcPts val="0"/>
              </a:spcBef>
              <a:spcAft>
                <a:spcPts val="0"/>
              </a:spcAft>
              <a:buClr>
                <a:schemeClr val="dk1"/>
              </a:buClr>
              <a:buSzPts val="2800"/>
              <a:buFont typeface="Livvic" panose="020B0604020202020204"/>
              <a:buNone/>
              <a:defRPr sz="2800" b="1">
                <a:solidFill>
                  <a:schemeClr val="dk1"/>
                </a:solidFill>
                <a:latin typeface="Livvic" panose="020B0604020202020204"/>
                <a:ea typeface="Livvic" panose="020B0604020202020204"/>
                <a:cs typeface="Livvic" panose="020B0604020202020204"/>
                <a:sym typeface="Livvic" panose="020B0604020202020204"/>
              </a:defRPr>
            </a:lvl8pPr>
            <a:lvl9pPr lvl="8" rtl="0">
              <a:spcBef>
                <a:spcPts val="0"/>
              </a:spcBef>
              <a:spcAft>
                <a:spcPts val="0"/>
              </a:spcAft>
              <a:buClr>
                <a:schemeClr val="dk1"/>
              </a:buClr>
              <a:buSzPts val="2800"/>
              <a:buFont typeface="Livvic" panose="020B0604020202020204"/>
              <a:buNone/>
              <a:defRPr sz="2800" b="1">
                <a:solidFill>
                  <a:schemeClr val="dk1"/>
                </a:solidFill>
                <a:latin typeface="Livvic" panose="020B0604020202020204"/>
                <a:ea typeface="Livvic" panose="020B0604020202020204"/>
                <a:cs typeface="Livvic" panose="020B0604020202020204"/>
                <a:sym typeface="Livvic" panose="020B0604020202020204"/>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Catamaran Thin" panose="020B0604020202020204"/>
              <a:buChar char="●"/>
              <a:defRPr sz="1200">
                <a:solidFill>
                  <a:schemeClr val="dk1"/>
                </a:solidFill>
                <a:latin typeface="Catamaran Thin" panose="020B0604020202020204"/>
                <a:ea typeface="Catamaran Thin" panose="020B0604020202020204"/>
                <a:cs typeface="Catamaran Thin" panose="020B0604020202020204"/>
                <a:sym typeface="Catamaran Thin" panose="020B0604020202020204"/>
              </a:defRPr>
            </a:lvl1pPr>
            <a:lvl2pPr marL="914400" lvl="1" indent="-304800" rtl="0">
              <a:lnSpc>
                <a:spcPct val="115000"/>
              </a:lnSpc>
              <a:spcBef>
                <a:spcPts val="1600"/>
              </a:spcBef>
              <a:spcAft>
                <a:spcPts val="0"/>
              </a:spcAft>
              <a:buClr>
                <a:schemeClr val="dk1"/>
              </a:buClr>
              <a:buSzPts val="1200"/>
              <a:buFont typeface="Catamaran Thin" panose="020B0604020202020204"/>
              <a:buChar char="○"/>
              <a:defRPr sz="1200">
                <a:solidFill>
                  <a:schemeClr val="dk1"/>
                </a:solidFill>
                <a:latin typeface="Catamaran Thin" panose="020B0604020202020204"/>
                <a:ea typeface="Catamaran Thin" panose="020B0604020202020204"/>
                <a:cs typeface="Catamaran Thin" panose="020B0604020202020204"/>
                <a:sym typeface="Catamaran Thin" panose="020B0604020202020204"/>
              </a:defRPr>
            </a:lvl2pPr>
            <a:lvl3pPr marL="1371600" lvl="2" indent="-304800" rtl="0">
              <a:lnSpc>
                <a:spcPct val="115000"/>
              </a:lnSpc>
              <a:spcBef>
                <a:spcPts val="1600"/>
              </a:spcBef>
              <a:spcAft>
                <a:spcPts val="0"/>
              </a:spcAft>
              <a:buClr>
                <a:schemeClr val="dk1"/>
              </a:buClr>
              <a:buSzPts val="1200"/>
              <a:buFont typeface="Catamaran Thin" panose="020B0604020202020204"/>
              <a:buChar char="■"/>
              <a:defRPr sz="1200">
                <a:solidFill>
                  <a:schemeClr val="dk1"/>
                </a:solidFill>
                <a:latin typeface="Catamaran Thin" panose="020B0604020202020204"/>
                <a:ea typeface="Catamaran Thin" panose="020B0604020202020204"/>
                <a:cs typeface="Catamaran Thin" panose="020B0604020202020204"/>
                <a:sym typeface="Catamaran Thin" panose="020B0604020202020204"/>
              </a:defRPr>
            </a:lvl3pPr>
            <a:lvl4pPr marL="1828800" lvl="3" indent="-304800" rtl="0">
              <a:lnSpc>
                <a:spcPct val="115000"/>
              </a:lnSpc>
              <a:spcBef>
                <a:spcPts val="1600"/>
              </a:spcBef>
              <a:spcAft>
                <a:spcPts val="0"/>
              </a:spcAft>
              <a:buClr>
                <a:schemeClr val="dk1"/>
              </a:buClr>
              <a:buSzPts val="1200"/>
              <a:buFont typeface="Catamaran Thin" panose="020B0604020202020204"/>
              <a:buChar char="●"/>
              <a:defRPr sz="1200">
                <a:solidFill>
                  <a:schemeClr val="dk1"/>
                </a:solidFill>
                <a:latin typeface="Catamaran Thin" panose="020B0604020202020204"/>
                <a:ea typeface="Catamaran Thin" panose="020B0604020202020204"/>
                <a:cs typeface="Catamaran Thin" panose="020B0604020202020204"/>
                <a:sym typeface="Catamaran Thin" panose="020B0604020202020204"/>
              </a:defRPr>
            </a:lvl4pPr>
            <a:lvl5pPr marL="2286000" lvl="4" indent="-304800" rtl="0">
              <a:lnSpc>
                <a:spcPct val="115000"/>
              </a:lnSpc>
              <a:spcBef>
                <a:spcPts val="1600"/>
              </a:spcBef>
              <a:spcAft>
                <a:spcPts val="0"/>
              </a:spcAft>
              <a:buClr>
                <a:schemeClr val="dk1"/>
              </a:buClr>
              <a:buSzPts val="1200"/>
              <a:buFont typeface="Catamaran Thin" panose="020B0604020202020204"/>
              <a:buChar char="○"/>
              <a:defRPr sz="1200">
                <a:solidFill>
                  <a:schemeClr val="dk1"/>
                </a:solidFill>
                <a:latin typeface="Catamaran Thin" panose="020B0604020202020204"/>
                <a:ea typeface="Catamaran Thin" panose="020B0604020202020204"/>
                <a:cs typeface="Catamaran Thin" panose="020B0604020202020204"/>
                <a:sym typeface="Catamaran Thin" panose="020B0604020202020204"/>
              </a:defRPr>
            </a:lvl5pPr>
            <a:lvl6pPr marL="2743200" lvl="5" indent="-304800" rtl="0">
              <a:lnSpc>
                <a:spcPct val="115000"/>
              </a:lnSpc>
              <a:spcBef>
                <a:spcPts val="1600"/>
              </a:spcBef>
              <a:spcAft>
                <a:spcPts val="0"/>
              </a:spcAft>
              <a:buClr>
                <a:schemeClr val="dk1"/>
              </a:buClr>
              <a:buSzPts val="1200"/>
              <a:buFont typeface="Catamaran Thin" panose="020B0604020202020204"/>
              <a:buChar char="■"/>
              <a:defRPr sz="1200">
                <a:solidFill>
                  <a:schemeClr val="dk1"/>
                </a:solidFill>
                <a:latin typeface="Catamaran Thin" panose="020B0604020202020204"/>
                <a:ea typeface="Catamaran Thin" panose="020B0604020202020204"/>
                <a:cs typeface="Catamaran Thin" panose="020B0604020202020204"/>
                <a:sym typeface="Catamaran Thin" panose="020B0604020202020204"/>
              </a:defRPr>
            </a:lvl6pPr>
            <a:lvl7pPr marL="3200400" lvl="6" indent="-304800" rtl="0">
              <a:lnSpc>
                <a:spcPct val="115000"/>
              </a:lnSpc>
              <a:spcBef>
                <a:spcPts val="1600"/>
              </a:spcBef>
              <a:spcAft>
                <a:spcPts val="0"/>
              </a:spcAft>
              <a:buClr>
                <a:schemeClr val="dk1"/>
              </a:buClr>
              <a:buSzPts val="1200"/>
              <a:buFont typeface="Catamaran Thin" panose="020B0604020202020204"/>
              <a:buChar char="●"/>
              <a:defRPr sz="1200">
                <a:solidFill>
                  <a:schemeClr val="dk1"/>
                </a:solidFill>
                <a:latin typeface="Catamaran Thin" panose="020B0604020202020204"/>
                <a:ea typeface="Catamaran Thin" panose="020B0604020202020204"/>
                <a:cs typeface="Catamaran Thin" panose="020B0604020202020204"/>
                <a:sym typeface="Catamaran Thin" panose="020B0604020202020204"/>
              </a:defRPr>
            </a:lvl7pPr>
            <a:lvl8pPr marL="3657600" lvl="7" indent="-304800" rtl="0">
              <a:lnSpc>
                <a:spcPct val="115000"/>
              </a:lnSpc>
              <a:spcBef>
                <a:spcPts val="1600"/>
              </a:spcBef>
              <a:spcAft>
                <a:spcPts val="0"/>
              </a:spcAft>
              <a:buClr>
                <a:schemeClr val="dk1"/>
              </a:buClr>
              <a:buSzPts val="1200"/>
              <a:buFont typeface="Catamaran Thin" panose="020B0604020202020204"/>
              <a:buChar char="○"/>
              <a:defRPr sz="1200">
                <a:solidFill>
                  <a:schemeClr val="dk1"/>
                </a:solidFill>
                <a:latin typeface="Catamaran Thin" panose="020B0604020202020204"/>
                <a:ea typeface="Catamaran Thin" panose="020B0604020202020204"/>
                <a:cs typeface="Catamaran Thin" panose="020B0604020202020204"/>
                <a:sym typeface="Catamaran Thin" panose="020B0604020202020204"/>
              </a:defRPr>
            </a:lvl8pPr>
            <a:lvl9pPr marL="4114800" lvl="8" indent="-304800" rtl="0">
              <a:lnSpc>
                <a:spcPct val="115000"/>
              </a:lnSpc>
              <a:spcBef>
                <a:spcPts val="1600"/>
              </a:spcBef>
              <a:spcAft>
                <a:spcPts val="1600"/>
              </a:spcAft>
              <a:buClr>
                <a:schemeClr val="dk1"/>
              </a:buClr>
              <a:buSzPts val="1200"/>
              <a:buFont typeface="Catamaran Thin" panose="020B0604020202020204"/>
              <a:buChar char="■"/>
              <a:defRPr sz="1200">
                <a:solidFill>
                  <a:schemeClr val="dk1"/>
                </a:solidFill>
                <a:latin typeface="Catamaran Thin" panose="020B0604020202020204"/>
                <a:ea typeface="Catamaran Thin" panose="020B0604020202020204"/>
                <a:cs typeface="Catamaran Thin" panose="020B0604020202020204"/>
                <a:sym typeface="Catamaran Thin" panose="020B0604020202020204"/>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prashant.mali.19c@iitram.ac.i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mailto:anandmehta@iitram.ac.in" TargetMode="External"/><Relationship Id="rId5" Type="http://schemas.openxmlformats.org/officeDocument/2006/relationships/hyperlink" Target="mailto:sameed.quazi.19c@iitram.ac.in" TargetMode="External"/><Relationship Id="rId4" Type="http://schemas.openxmlformats.org/officeDocument/2006/relationships/hyperlink" Target="mailto:hitenkumar.motiyani.19c@iitram.ac.in"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www.ehu.eus/Hyperspectral_Remote_Sensing_Scenes"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www.ehu.eus/ccwintco/index.php/Hyperspectral_Remote_Sensing_Scenes"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hyperlink" Target="https://gisgeography.com/supervised-unsupervised-classification-arcgis/"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s://www.learndatasci.com/glossary/gini-impurity/#:~:text=a%20simple%20dataset-,What%20is%20Gini%20Impurity%3F,nodes%20to%20form%20the%20tree" TargetMode="External"/><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w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oleObject" Target="../embeddings/oleObject2.bin"/><Relationship Id="rId7" Type="http://schemas.openxmlformats.org/officeDocument/2006/relationships/oleObject" Target="../embeddings/oleObject4.bin"/><Relationship Id="rId12"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28.wmf"/><Relationship Id="rId11" Type="http://schemas.openxmlformats.org/officeDocument/2006/relationships/image" Target="../media/image30.png"/><Relationship Id="rId5" Type="http://schemas.openxmlformats.org/officeDocument/2006/relationships/oleObject" Target="../embeddings/oleObject3.bin"/><Relationship Id="rId10" Type="http://schemas.openxmlformats.org/officeDocument/2006/relationships/image" Target="../media/image16.png"/><Relationship Id="rId4" Type="http://schemas.openxmlformats.org/officeDocument/2006/relationships/image" Target="../media/image27.wmf"/><Relationship Id="rId9" Type="http://schemas.openxmlformats.org/officeDocument/2006/relationships/hyperlink" Target="http://nlp.stanford.edu/IR-book/html/htmledition/evaluation-of-clustering-1.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37.wmf"/><Relationship Id="rId5" Type="http://schemas.openxmlformats.org/officeDocument/2006/relationships/oleObject" Target="../embeddings/oleObject6.bin"/><Relationship Id="rId4" Type="http://schemas.openxmlformats.org/officeDocument/2006/relationships/image" Target="../media/image36.wmf"/></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52.png"/><Relationship Id="rId7"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53.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package" Target="../embeddings/Microsoft_Excel_Worksheet.xlsx"/><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hyperlink" Target="https://www.ehu.eus/ccwintco/index.php?title=Hyperspectral_Remote_Sensing_Scenes" TargetMode="External"/><Relationship Id="rId2" Type="http://schemas.openxmlformats.org/officeDocument/2006/relationships/hyperlink" Target="http://dx.doi.org/10.1017/CBO9780511809071" TargetMode="Externa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youtu.be/0gs-Ohg8KIM"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71" name="Google Shape;271;p42"/>
          <p:cNvSpPr txBox="1">
            <a:spLocks noGrp="1"/>
          </p:cNvSpPr>
          <p:nvPr>
            <p:ph type="subTitle" idx="1"/>
          </p:nvPr>
        </p:nvSpPr>
        <p:spPr>
          <a:xfrm>
            <a:off x="840734" y="324402"/>
            <a:ext cx="7331710" cy="81191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US" sz="2400" i="1" dirty="0">
                <a:solidFill>
                  <a:schemeClr val="tx1">
                    <a:lumMod val="50000"/>
                  </a:schemeClr>
                </a:solidFill>
                <a:latin typeface="Times New Roman" panose="02020603050405020304" charset="0"/>
                <a:ea typeface="Catamaran" panose="020B0604020202020204"/>
                <a:cs typeface="Times New Roman" panose="02020603050405020304" charset="0"/>
                <a:sym typeface="Catamaran" panose="020B0604020202020204"/>
              </a:rPr>
              <a:t>7th International Conference on Trends in Electronics and Informatics (ICOEI 2023)</a:t>
            </a:r>
          </a:p>
        </p:txBody>
      </p:sp>
      <p:sp>
        <p:nvSpPr>
          <p:cNvPr id="319" name="Google Shape;319;p46"/>
          <p:cNvSpPr txBox="1"/>
          <p:nvPr/>
        </p:nvSpPr>
        <p:spPr>
          <a:xfrm>
            <a:off x="6831057" y="4408938"/>
            <a:ext cx="1739100" cy="5778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ivvic" panose="020B0604020202020204"/>
              <a:buNone/>
              <a:defRPr sz="2800" b="1" i="0" u="none" strike="noStrike" cap="none">
                <a:solidFill>
                  <a:schemeClr val="dk1"/>
                </a:solidFill>
                <a:latin typeface="Livvic" panose="020B0604020202020204"/>
                <a:ea typeface="Livvic" panose="020B0604020202020204"/>
                <a:cs typeface="Livvic" panose="020B0604020202020204"/>
                <a:sym typeface="Livvic" panose="020B0604020202020204"/>
              </a:defRPr>
            </a:lvl1pPr>
            <a:lvl2pPr marR="0" lvl="1" algn="l" rtl="0">
              <a:lnSpc>
                <a:spcPct val="100000"/>
              </a:lnSpc>
              <a:spcBef>
                <a:spcPts val="0"/>
              </a:spcBef>
              <a:spcAft>
                <a:spcPts val="0"/>
              </a:spcAft>
              <a:buClr>
                <a:schemeClr val="dk1"/>
              </a:buClr>
              <a:buSzPts val="2800"/>
              <a:buFont typeface="Livvic" panose="020B0604020202020204"/>
              <a:buNone/>
              <a:defRPr sz="2800" b="1" i="0" u="none" strike="noStrike" cap="none">
                <a:solidFill>
                  <a:schemeClr val="dk1"/>
                </a:solidFill>
                <a:latin typeface="Livvic" panose="020B0604020202020204"/>
                <a:ea typeface="Livvic" panose="020B0604020202020204"/>
                <a:cs typeface="Livvic" panose="020B0604020202020204"/>
                <a:sym typeface="Livvic" panose="020B0604020202020204"/>
              </a:defRPr>
            </a:lvl2pPr>
            <a:lvl3pPr marR="0" lvl="2" algn="l" rtl="0">
              <a:lnSpc>
                <a:spcPct val="100000"/>
              </a:lnSpc>
              <a:spcBef>
                <a:spcPts val="0"/>
              </a:spcBef>
              <a:spcAft>
                <a:spcPts val="0"/>
              </a:spcAft>
              <a:buClr>
                <a:schemeClr val="dk1"/>
              </a:buClr>
              <a:buSzPts val="2800"/>
              <a:buFont typeface="Livvic" panose="020B0604020202020204"/>
              <a:buNone/>
              <a:defRPr sz="2800" b="1" i="0" u="none" strike="noStrike" cap="none">
                <a:solidFill>
                  <a:schemeClr val="dk1"/>
                </a:solidFill>
                <a:latin typeface="Livvic" panose="020B0604020202020204"/>
                <a:ea typeface="Livvic" panose="020B0604020202020204"/>
                <a:cs typeface="Livvic" panose="020B0604020202020204"/>
                <a:sym typeface="Livvic" panose="020B0604020202020204"/>
              </a:defRPr>
            </a:lvl3pPr>
            <a:lvl4pPr marR="0" lvl="3" algn="l" rtl="0">
              <a:lnSpc>
                <a:spcPct val="100000"/>
              </a:lnSpc>
              <a:spcBef>
                <a:spcPts val="0"/>
              </a:spcBef>
              <a:spcAft>
                <a:spcPts val="0"/>
              </a:spcAft>
              <a:buClr>
                <a:schemeClr val="dk1"/>
              </a:buClr>
              <a:buSzPts val="2800"/>
              <a:buFont typeface="Livvic" panose="020B0604020202020204"/>
              <a:buNone/>
              <a:defRPr sz="2800" b="1" i="0" u="none" strike="noStrike" cap="none">
                <a:solidFill>
                  <a:schemeClr val="dk1"/>
                </a:solidFill>
                <a:latin typeface="Livvic" panose="020B0604020202020204"/>
                <a:ea typeface="Livvic" panose="020B0604020202020204"/>
                <a:cs typeface="Livvic" panose="020B0604020202020204"/>
                <a:sym typeface="Livvic" panose="020B0604020202020204"/>
              </a:defRPr>
            </a:lvl4pPr>
            <a:lvl5pPr marR="0" lvl="4" algn="l" rtl="0">
              <a:lnSpc>
                <a:spcPct val="100000"/>
              </a:lnSpc>
              <a:spcBef>
                <a:spcPts val="0"/>
              </a:spcBef>
              <a:spcAft>
                <a:spcPts val="0"/>
              </a:spcAft>
              <a:buClr>
                <a:schemeClr val="dk1"/>
              </a:buClr>
              <a:buSzPts val="2800"/>
              <a:buFont typeface="Livvic" panose="020B0604020202020204"/>
              <a:buNone/>
              <a:defRPr sz="2800" b="1" i="0" u="none" strike="noStrike" cap="none">
                <a:solidFill>
                  <a:schemeClr val="dk1"/>
                </a:solidFill>
                <a:latin typeface="Livvic" panose="020B0604020202020204"/>
                <a:ea typeface="Livvic" panose="020B0604020202020204"/>
                <a:cs typeface="Livvic" panose="020B0604020202020204"/>
                <a:sym typeface="Livvic" panose="020B0604020202020204"/>
              </a:defRPr>
            </a:lvl5pPr>
            <a:lvl6pPr marR="0" lvl="5" algn="l" rtl="0">
              <a:lnSpc>
                <a:spcPct val="100000"/>
              </a:lnSpc>
              <a:spcBef>
                <a:spcPts val="0"/>
              </a:spcBef>
              <a:spcAft>
                <a:spcPts val="0"/>
              </a:spcAft>
              <a:buClr>
                <a:schemeClr val="dk1"/>
              </a:buClr>
              <a:buSzPts val="2800"/>
              <a:buFont typeface="Livvic" panose="020B0604020202020204"/>
              <a:buNone/>
              <a:defRPr sz="2800" b="1" i="0" u="none" strike="noStrike" cap="none">
                <a:solidFill>
                  <a:schemeClr val="dk1"/>
                </a:solidFill>
                <a:latin typeface="Livvic" panose="020B0604020202020204"/>
                <a:ea typeface="Livvic" panose="020B0604020202020204"/>
                <a:cs typeface="Livvic" panose="020B0604020202020204"/>
                <a:sym typeface="Livvic" panose="020B0604020202020204"/>
              </a:defRPr>
            </a:lvl6pPr>
            <a:lvl7pPr marR="0" lvl="6" algn="l" rtl="0">
              <a:lnSpc>
                <a:spcPct val="100000"/>
              </a:lnSpc>
              <a:spcBef>
                <a:spcPts val="0"/>
              </a:spcBef>
              <a:spcAft>
                <a:spcPts val="0"/>
              </a:spcAft>
              <a:buClr>
                <a:schemeClr val="dk1"/>
              </a:buClr>
              <a:buSzPts val="2800"/>
              <a:buFont typeface="Livvic" panose="020B0604020202020204"/>
              <a:buNone/>
              <a:defRPr sz="2800" b="1" i="0" u="none" strike="noStrike" cap="none">
                <a:solidFill>
                  <a:schemeClr val="dk1"/>
                </a:solidFill>
                <a:latin typeface="Livvic" panose="020B0604020202020204"/>
                <a:ea typeface="Livvic" panose="020B0604020202020204"/>
                <a:cs typeface="Livvic" panose="020B0604020202020204"/>
                <a:sym typeface="Livvic" panose="020B0604020202020204"/>
              </a:defRPr>
            </a:lvl7pPr>
            <a:lvl8pPr marR="0" lvl="7" algn="l" rtl="0">
              <a:lnSpc>
                <a:spcPct val="100000"/>
              </a:lnSpc>
              <a:spcBef>
                <a:spcPts val="0"/>
              </a:spcBef>
              <a:spcAft>
                <a:spcPts val="0"/>
              </a:spcAft>
              <a:buClr>
                <a:schemeClr val="dk1"/>
              </a:buClr>
              <a:buSzPts val="2800"/>
              <a:buFont typeface="Livvic" panose="020B0604020202020204"/>
              <a:buNone/>
              <a:defRPr sz="2800" b="1" i="0" u="none" strike="noStrike" cap="none">
                <a:solidFill>
                  <a:schemeClr val="dk1"/>
                </a:solidFill>
                <a:latin typeface="Livvic" panose="020B0604020202020204"/>
                <a:ea typeface="Livvic" panose="020B0604020202020204"/>
                <a:cs typeface="Livvic" panose="020B0604020202020204"/>
                <a:sym typeface="Livvic" panose="020B0604020202020204"/>
              </a:defRPr>
            </a:lvl8pPr>
            <a:lvl9pPr marR="0" lvl="8" algn="l" rtl="0">
              <a:lnSpc>
                <a:spcPct val="100000"/>
              </a:lnSpc>
              <a:spcBef>
                <a:spcPts val="0"/>
              </a:spcBef>
              <a:spcAft>
                <a:spcPts val="0"/>
              </a:spcAft>
              <a:buClr>
                <a:schemeClr val="dk1"/>
              </a:buClr>
              <a:buSzPts val="2800"/>
              <a:buFont typeface="Livvic" panose="020B0604020202020204"/>
              <a:buNone/>
              <a:defRPr sz="2800" b="1" i="0" u="none" strike="noStrike" cap="none">
                <a:solidFill>
                  <a:schemeClr val="dk1"/>
                </a:solidFill>
                <a:latin typeface="Livvic" panose="020B0604020202020204"/>
                <a:ea typeface="Livvic" panose="020B0604020202020204"/>
                <a:cs typeface="Livvic" panose="020B0604020202020204"/>
                <a:sym typeface="Livvic" panose="020B0604020202020204"/>
              </a:defRPr>
            </a:lvl9pPr>
          </a:lstStyle>
          <a:p>
            <a:pPr marL="0" lvl="0" indent="0" algn="l" rtl="0">
              <a:spcBef>
                <a:spcPts val="0"/>
              </a:spcBef>
              <a:spcAft>
                <a:spcPts val="0"/>
              </a:spcAft>
              <a:buNone/>
            </a:pPr>
            <a:r>
              <a:rPr lang="en-US">
                <a:solidFill>
                  <a:schemeClr val="lt1"/>
                </a:solidFill>
              </a:rPr>
              <a:t>02</a:t>
            </a:r>
            <a:endParaRPr>
              <a:solidFill>
                <a:schemeClr val="lt1"/>
              </a:solidFill>
            </a:endParaRPr>
          </a:p>
        </p:txBody>
      </p:sp>
      <p:sp>
        <p:nvSpPr>
          <p:cNvPr id="17" name="Text Box 16"/>
          <p:cNvSpPr txBox="1"/>
          <p:nvPr/>
        </p:nvSpPr>
        <p:spPr>
          <a:xfrm>
            <a:off x="179702" y="1520877"/>
            <a:ext cx="8457089" cy="954107"/>
          </a:xfrm>
          <a:prstGeom prst="rect">
            <a:avLst/>
          </a:prstGeom>
          <a:noFill/>
          <a:effectLst/>
        </p:spPr>
        <p:txBody>
          <a:bodyPr wrap="square" rtlCol="0">
            <a:spAutoFit/>
          </a:bodyPr>
          <a:lstStyle/>
          <a:p>
            <a:pPr algn="ctr"/>
            <a:r>
              <a:rPr lang="en-US" sz="2800" b="0" i="0" dirty="0">
                <a:effectLst/>
                <a:latin typeface="Arial" panose="020B0604020202020204" pitchFamily="34" charset="0"/>
              </a:rPr>
              <a:t>Segmentation based clustering of </a:t>
            </a:r>
          </a:p>
          <a:p>
            <a:pPr algn="ctr"/>
            <a:r>
              <a:rPr lang="en-US" sz="2800" b="0" i="0" dirty="0">
                <a:effectLst/>
                <a:latin typeface="Arial" panose="020B0604020202020204" pitchFamily="34" charset="0"/>
              </a:rPr>
              <a:t>Hyperspectral Images </a:t>
            </a:r>
          </a:p>
        </p:txBody>
      </p:sp>
      <p:sp>
        <p:nvSpPr>
          <p:cNvPr id="6" name="TextBox 5">
            <a:extLst>
              <a:ext uri="{FF2B5EF4-FFF2-40B4-BE49-F238E27FC236}">
                <a16:creationId xmlns:a16="http://schemas.microsoft.com/office/drawing/2014/main" id="{B1F0D0EC-E21E-4207-A71E-A26733A395AA}"/>
              </a:ext>
            </a:extLst>
          </p:cNvPr>
          <p:cNvSpPr txBox="1"/>
          <p:nvPr/>
        </p:nvSpPr>
        <p:spPr>
          <a:xfrm>
            <a:off x="1561463" y="2930642"/>
            <a:ext cx="5693569" cy="1600438"/>
          </a:xfrm>
          <a:prstGeom prst="rect">
            <a:avLst/>
          </a:prstGeom>
          <a:noFill/>
        </p:spPr>
        <p:txBody>
          <a:bodyPr wrap="square">
            <a:spAutoFit/>
          </a:bodyPr>
          <a:lstStyle/>
          <a:p>
            <a:pPr algn="ctr"/>
            <a:r>
              <a:rPr lang="en-US" altLang="en-US" dirty="0">
                <a:latin typeface="Times New Roman" panose="02020603050405020304" pitchFamily="18" charset="0"/>
                <a:cs typeface="Times New Roman" panose="02020603050405020304" pitchFamily="18" charset="0"/>
              </a:rPr>
              <a:t>Prashant Kumar Mali, Hitenkumar </a:t>
            </a:r>
            <a:r>
              <a:rPr lang="en-US" altLang="en-US" dirty="0" err="1">
                <a:latin typeface="Times New Roman" panose="02020603050405020304" pitchFamily="18" charset="0"/>
                <a:cs typeface="Times New Roman" panose="02020603050405020304" pitchFamily="18" charset="0"/>
              </a:rPr>
              <a:t>Motiyani</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Quazi</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Sameed</a:t>
            </a:r>
            <a:r>
              <a:rPr lang="en-US" altLang="en-US" dirty="0">
                <a:latin typeface="Times New Roman" panose="02020603050405020304" pitchFamily="18" charset="0"/>
                <a:cs typeface="Times New Roman" panose="02020603050405020304" pitchFamily="18" charset="0"/>
              </a:rPr>
              <a:t>, Anand Mehta</a:t>
            </a:r>
          </a:p>
          <a:p>
            <a:pPr algn="ctr"/>
            <a:r>
              <a:rPr lang="en-US" altLang="en-US" dirty="0">
                <a:latin typeface="Times New Roman" panose="02020603050405020304" pitchFamily="18" charset="0"/>
                <a:cs typeface="Times New Roman" panose="02020603050405020304" pitchFamily="18" charset="0"/>
              </a:rPr>
              <a:t>Department of Civil Engineering, Institute of Infrastructure Technology, </a:t>
            </a:r>
          </a:p>
          <a:p>
            <a:pPr algn="ctr"/>
            <a:r>
              <a:rPr lang="en-US" altLang="en-US" dirty="0">
                <a:latin typeface="Times New Roman" panose="02020603050405020304" pitchFamily="18" charset="0"/>
                <a:cs typeface="Times New Roman" panose="02020603050405020304" pitchFamily="18" charset="0"/>
              </a:rPr>
              <a:t>Research and Management, Ahmedabad, India.</a:t>
            </a:r>
          </a:p>
          <a:p>
            <a:pPr algn="ctr"/>
            <a:r>
              <a:rPr lang="en-US" altLang="en-US" dirty="0">
                <a:latin typeface="Times New Roman" panose="02020603050405020304" pitchFamily="18" charset="0"/>
                <a:cs typeface="Times New Roman" panose="02020603050405020304" pitchFamily="18" charset="0"/>
                <a:hlinkClick r:id="rId3"/>
              </a:rPr>
              <a:t>prashant.mali.19c@iitram.ac.in</a:t>
            </a:r>
            <a:r>
              <a:rPr lang="en-US" altLang="en-US" dirty="0">
                <a:latin typeface="Times New Roman" panose="02020603050405020304" pitchFamily="18" charset="0"/>
                <a:cs typeface="Times New Roman" panose="02020603050405020304" pitchFamily="18" charset="0"/>
              </a:rPr>
              <a:t> </a:t>
            </a:r>
          </a:p>
          <a:p>
            <a:pPr algn="ctr"/>
            <a:r>
              <a:rPr lang="en-US" altLang="en-US" dirty="0">
                <a:latin typeface="Times New Roman" panose="02020603050405020304" pitchFamily="18" charset="0"/>
                <a:cs typeface="Times New Roman" panose="02020603050405020304" pitchFamily="18" charset="0"/>
                <a:hlinkClick r:id="rId4"/>
              </a:rPr>
              <a:t>hitenkumar.motiyani.19c@iitram.ac.in</a:t>
            </a:r>
            <a:r>
              <a:rPr lang="en-US" altLang="en-US" dirty="0">
                <a:latin typeface="Times New Roman" panose="02020603050405020304" pitchFamily="18" charset="0"/>
                <a:cs typeface="Times New Roman" panose="02020603050405020304" pitchFamily="18" charset="0"/>
              </a:rPr>
              <a:t> </a:t>
            </a:r>
          </a:p>
          <a:p>
            <a:pPr algn="ctr"/>
            <a:r>
              <a:rPr lang="en-US" altLang="en-US" dirty="0">
                <a:latin typeface="Times New Roman" panose="02020603050405020304" pitchFamily="18" charset="0"/>
                <a:cs typeface="Times New Roman" panose="02020603050405020304" pitchFamily="18" charset="0"/>
                <a:hlinkClick r:id="rId5"/>
              </a:rPr>
              <a:t>sameed.quazi.19c@iitram.ac.in</a:t>
            </a:r>
            <a:r>
              <a:rPr lang="en-US" altLang="en-US" dirty="0">
                <a:latin typeface="Times New Roman" panose="02020603050405020304" pitchFamily="18" charset="0"/>
                <a:cs typeface="Times New Roman" panose="02020603050405020304" pitchFamily="18" charset="0"/>
              </a:rPr>
              <a:t> </a:t>
            </a:r>
          </a:p>
          <a:p>
            <a:pPr algn="ctr"/>
            <a:r>
              <a:rPr lang="en-US" altLang="en-US" dirty="0">
                <a:latin typeface="Times New Roman" panose="02020603050405020304" pitchFamily="18" charset="0"/>
                <a:cs typeface="Times New Roman" panose="02020603050405020304" pitchFamily="18" charset="0"/>
                <a:hlinkClick r:id="rId6"/>
              </a:rPr>
              <a:t>anandmehta@iitram.ac.in</a:t>
            </a:r>
            <a:r>
              <a:rPr lang="en-US" altLang="en-US" dirty="0">
                <a:latin typeface="Times New Roman" panose="02020603050405020304" pitchFamily="18" charset="0"/>
                <a:cs typeface="Times New Roman" panose="02020603050405020304" pitchFamily="18" charset="0"/>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7" name="Rectangles 9">
            <a:extLst>
              <a:ext uri="{FF2B5EF4-FFF2-40B4-BE49-F238E27FC236}">
                <a16:creationId xmlns:a16="http://schemas.microsoft.com/office/drawing/2014/main" id="{C83E0565-8DCE-4B27-9228-7C1C913A840F}"/>
              </a:ext>
            </a:extLst>
          </p:cNvPr>
          <p:cNvSpPr/>
          <p:nvPr/>
        </p:nvSpPr>
        <p:spPr>
          <a:xfrm>
            <a:off x="8682989" y="4840605"/>
            <a:ext cx="445295" cy="30289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marL="0" lvl="0" indent="0" algn="ctr" rtl="0">
              <a:spcBef>
                <a:spcPts val="0"/>
              </a:spcBef>
              <a:spcAft>
                <a:spcPts val="0"/>
              </a:spcAft>
              <a:buNone/>
            </a:pPr>
            <a:r>
              <a:rPr lang="en-US" altLang="en-US" sz="1800" dirty="0">
                <a:sym typeface="+mn-ea"/>
              </a:rPr>
              <a:t>10</a:t>
            </a:r>
            <a:endParaRPr lang="en-IN" altLang="en-US" sz="1800" dirty="0">
              <a:sym typeface="+mn-ea"/>
            </a:endParaRPr>
          </a:p>
        </p:txBody>
      </p:sp>
      <p:sp>
        <p:nvSpPr>
          <p:cNvPr id="5" name="文本框 85">
            <a:extLst>
              <a:ext uri="{FF2B5EF4-FFF2-40B4-BE49-F238E27FC236}">
                <a16:creationId xmlns:a16="http://schemas.microsoft.com/office/drawing/2014/main" id="{BFFB7350-0EA5-4E5E-9B85-E32B22637D16}"/>
              </a:ext>
            </a:extLst>
          </p:cNvPr>
          <p:cNvSpPr txBox="1"/>
          <p:nvPr/>
        </p:nvSpPr>
        <p:spPr>
          <a:xfrm>
            <a:off x="2919095" y="196850"/>
            <a:ext cx="2527935" cy="347345"/>
          </a:xfrm>
          <a:prstGeom prst="rect">
            <a:avLst/>
          </a:prstGeom>
          <a:noFill/>
        </p:spPr>
        <p:txBody>
          <a:bodyPr wrap="square" rtlCol="0">
            <a:spAutoFit/>
          </a:bodyPr>
          <a:lstStyle/>
          <a:p>
            <a:pPr algn="ctr">
              <a:lnSpc>
                <a:spcPts val="2000"/>
              </a:lnSpc>
              <a:spcBef>
                <a:spcPts val="0"/>
              </a:spcBef>
              <a:spcAft>
                <a:spcPts val="0"/>
              </a:spcAft>
            </a:pPr>
            <a:r>
              <a:rPr lang="en-IN" altLang="en-US" sz="2000" b="1" kern="1200" dirty="0">
                <a:solidFill>
                  <a:srgbClr val="342B02"/>
                </a:solidFill>
                <a:latin typeface="Arial" panose="020B0604020202020204"/>
                <a:ea typeface="华文中宋"/>
                <a:cs typeface="Arial" panose="020B0604020202020204"/>
                <a:sym typeface="Times New Roman" panose="02020603050405020304"/>
              </a:rPr>
              <a:t>Dataset</a:t>
            </a:r>
          </a:p>
        </p:txBody>
      </p:sp>
      <p:sp>
        <p:nvSpPr>
          <p:cNvPr id="6" name="TextBox 5">
            <a:extLst>
              <a:ext uri="{FF2B5EF4-FFF2-40B4-BE49-F238E27FC236}">
                <a16:creationId xmlns:a16="http://schemas.microsoft.com/office/drawing/2014/main" id="{A0719B59-3083-4DAE-923C-6D3A290632AC}"/>
              </a:ext>
            </a:extLst>
          </p:cNvPr>
          <p:cNvSpPr txBox="1"/>
          <p:nvPr/>
        </p:nvSpPr>
        <p:spPr>
          <a:xfrm>
            <a:off x="325280" y="522763"/>
            <a:ext cx="8418670" cy="52322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experiments were conducted over three sets of hyperspectral images respectively are Salinas, Pavia </a:t>
            </a:r>
            <a:r>
              <a:rPr lang="en-US" dirty="0" err="1">
                <a:latin typeface="Times New Roman" panose="02020603050405020304" pitchFamily="18" charset="0"/>
                <a:cs typeface="Times New Roman" panose="02020603050405020304" pitchFamily="18" charset="0"/>
              </a:rPr>
              <a:t>centre</a:t>
            </a:r>
            <a:r>
              <a:rPr lang="en-US" dirty="0">
                <a:latin typeface="Times New Roman" panose="02020603050405020304" pitchFamily="18" charset="0"/>
                <a:cs typeface="Times New Roman" panose="02020603050405020304" pitchFamily="18" charset="0"/>
              </a:rPr>
              <a:t> and Pavia University. </a:t>
            </a:r>
          </a:p>
        </p:txBody>
      </p:sp>
      <p:sp>
        <p:nvSpPr>
          <p:cNvPr id="8" name="TextBox 7">
            <a:extLst>
              <a:ext uri="{FF2B5EF4-FFF2-40B4-BE49-F238E27FC236}">
                <a16:creationId xmlns:a16="http://schemas.microsoft.com/office/drawing/2014/main" id="{A5B21A21-5973-4763-9B76-5DC1F919D44D}"/>
              </a:ext>
            </a:extLst>
          </p:cNvPr>
          <p:cNvSpPr txBox="1"/>
          <p:nvPr/>
        </p:nvSpPr>
        <p:spPr>
          <a:xfrm>
            <a:off x="407195" y="1045490"/>
            <a:ext cx="8163785" cy="954107"/>
          </a:xfrm>
          <a:prstGeom prst="rect">
            <a:avLst/>
          </a:prstGeom>
          <a:noFill/>
        </p:spPr>
        <p:txBody>
          <a:bodyPr wrap="square">
            <a:spAutoFit/>
          </a:bodyPr>
          <a:lstStyle/>
          <a:p>
            <a:pPr algn="just"/>
            <a:r>
              <a:rPr lang="en-US" b="1" dirty="0">
                <a:latin typeface="Times New Roman" panose="02020603050405020304" pitchFamily="18" charset="0"/>
                <a:cs typeface="Times New Roman" panose="02020603050405020304" pitchFamily="18" charset="0"/>
              </a:rPr>
              <a:t>Salinas </a:t>
            </a:r>
            <a:r>
              <a:rPr lang="en-US" dirty="0">
                <a:latin typeface="Times New Roman" panose="02020603050405020304" pitchFamily="18" charset="0"/>
                <a:cs typeface="Times New Roman" panose="02020603050405020304" pitchFamily="18" charset="0"/>
              </a:rPr>
              <a:t>scene</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was collected by the 224-band AVIRIS sensor over Salinas Valley, California, and is characterized by high spatial resolution (3.7-meter pixels). The area covered comprises 512 lines by 217 samples. This image was available only as at-sensor radiance data. It includes vegetables, bare soils, and vineyard fields. Salinas ground truth contains 16 classes.</a:t>
            </a:r>
          </a:p>
        </p:txBody>
      </p:sp>
      <p:sp>
        <p:nvSpPr>
          <p:cNvPr id="20" name="TextBox 19">
            <a:extLst>
              <a:ext uri="{FF2B5EF4-FFF2-40B4-BE49-F238E27FC236}">
                <a16:creationId xmlns:a16="http://schemas.microsoft.com/office/drawing/2014/main" id="{AB2271A5-521E-47C0-80DE-EBA96C3F1203}"/>
              </a:ext>
            </a:extLst>
          </p:cNvPr>
          <p:cNvSpPr txBox="1"/>
          <p:nvPr/>
        </p:nvSpPr>
        <p:spPr>
          <a:xfrm>
            <a:off x="383726" y="4681196"/>
            <a:ext cx="2238033" cy="307777"/>
          </a:xfrm>
          <a:prstGeom prst="rect">
            <a:avLst/>
          </a:prstGeom>
          <a:noFill/>
          <a:ln>
            <a:solidFill>
              <a:schemeClr val="tx1"/>
            </a:solidFill>
          </a:ln>
        </p:spPr>
        <p:txBody>
          <a:bodyPr wrap="square" rtlCol="0">
            <a:spAutoFit/>
          </a:bodyPr>
          <a:lstStyle/>
          <a:p>
            <a:pPr algn="ctr"/>
            <a:r>
              <a:rPr lang="en-US" dirty="0"/>
              <a:t>Salinas and Ground Truth </a:t>
            </a:r>
            <a:endParaRPr lang="en-IN" dirty="0"/>
          </a:p>
        </p:txBody>
      </p:sp>
      <p:sp>
        <p:nvSpPr>
          <p:cNvPr id="17" name="TextBox 16">
            <a:extLst>
              <a:ext uri="{FF2B5EF4-FFF2-40B4-BE49-F238E27FC236}">
                <a16:creationId xmlns:a16="http://schemas.microsoft.com/office/drawing/2014/main" id="{1AC37E8F-2474-4320-8908-8BBE97EB1FD7}"/>
              </a:ext>
            </a:extLst>
          </p:cNvPr>
          <p:cNvSpPr txBox="1"/>
          <p:nvPr/>
        </p:nvSpPr>
        <p:spPr>
          <a:xfrm>
            <a:off x="2671867" y="3586918"/>
            <a:ext cx="6386422" cy="307777"/>
          </a:xfrm>
          <a:prstGeom prst="rect">
            <a:avLst/>
          </a:prstGeom>
          <a:noFill/>
        </p:spPr>
        <p:txBody>
          <a:bodyPr wrap="square">
            <a:spAutoFit/>
          </a:bodyPr>
          <a:lstStyle/>
          <a:p>
            <a:r>
              <a:rPr lang="en-IN" sz="1400" dirty="0">
                <a:latin typeface="Times New Roman" panose="02020603050405020304" pitchFamily="18" charset="0"/>
                <a:cs typeface="Times New Roman" panose="02020603050405020304" pitchFamily="18" charset="0"/>
              </a:rPr>
              <a:t>Source: Salinas</a:t>
            </a:r>
            <a:r>
              <a:rPr lang="en-IN" dirty="0">
                <a:latin typeface="Times New Roman" panose="02020603050405020304" pitchFamily="18" charset="0"/>
                <a:cs typeface="Times New Roman" panose="02020603050405020304" pitchFamily="18" charset="0"/>
              </a:rPr>
              <a:t> Dataset, </a:t>
            </a:r>
            <a:r>
              <a:rPr lang="en-IN" sz="1400" dirty="0">
                <a:latin typeface="Times New Roman" panose="02020603050405020304" pitchFamily="18" charset="0"/>
                <a:cs typeface="Times New Roman" panose="02020603050405020304" pitchFamily="18" charset="0"/>
              </a:rPr>
              <a:t>2021: </a:t>
            </a:r>
            <a:r>
              <a:rPr lang="en-IN" sz="1400" dirty="0">
                <a:latin typeface="Times New Roman" panose="02020603050405020304" pitchFamily="18" charset="0"/>
                <a:cs typeface="Times New Roman" panose="02020603050405020304" pitchFamily="18" charset="0"/>
                <a:hlinkClick r:id="rId3"/>
              </a:rPr>
              <a:t>www.ehu.eus/Hyperspectral_Remote_Sensing_Scenes</a:t>
            </a:r>
            <a:r>
              <a:rPr lang="en-IN" sz="1400" dirty="0">
                <a:latin typeface="Times New Roman" panose="02020603050405020304" pitchFamily="18" charset="0"/>
                <a:cs typeface="Times New Roman" panose="02020603050405020304" pitchFamily="18" charset="0"/>
              </a:rPr>
              <a:t> </a:t>
            </a:r>
          </a:p>
        </p:txBody>
      </p:sp>
      <p:pic>
        <p:nvPicPr>
          <p:cNvPr id="16" name="Picture 15">
            <a:extLst>
              <a:ext uri="{FF2B5EF4-FFF2-40B4-BE49-F238E27FC236}">
                <a16:creationId xmlns:a16="http://schemas.microsoft.com/office/drawing/2014/main" id="{6EC60AED-A751-4E1A-B6AB-BF59B9CFA4A7}"/>
              </a:ext>
            </a:extLst>
          </p:cNvPr>
          <p:cNvPicPr>
            <a:picLocks/>
          </p:cNvPicPr>
          <p:nvPr/>
        </p:nvPicPr>
        <p:blipFill rotWithShape="1">
          <a:blip r:embed="rId4"/>
          <a:srcRect l="485" t="917" r="1058" b="888"/>
          <a:stretch/>
        </p:blipFill>
        <p:spPr>
          <a:xfrm>
            <a:off x="405572" y="2234106"/>
            <a:ext cx="1043363" cy="2445383"/>
          </a:xfrm>
          <a:prstGeom prst="rect">
            <a:avLst/>
          </a:prstGeom>
        </p:spPr>
      </p:pic>
      <p:pic>
        <p:nvPicPr>
          <p:cNvPr id="3" name="Picture 2">
            <a:extLst>
              <a:ext uri="{FF2B5EF4-FFF2-40B4-BE49-F238E27FC236}">
                <a16:creationId xmlns:a16="http://schemas.microsoft.com/office/drawing/2014/main" id="{AA08304B-254D-CFB6-C49A-3952AD760C42}"/>
              </a:ext>
            </a:extLst>
          </p:cNvPr>
          <p:cNvPicPr>
            <a:picLocks noChangeAspect="1"/>
          </p:cNvPicPr>
          <p:nvPr/>
        </p:nvPicPr>
        <p:blipFill>
          <a:blip r:embed="rId5"/>
          <a:stretch>
            <a:fillRect/>
          </a:stretch>
        </p:blipFill>
        <p:spPr>
          <a:xfrm>
            <a:off x="2752626" y="2571750"/>
            <a:ext cx="6224905" cy="802980"/>
          </a:xfrm>
          <a:prstGeom prst="rect">
            <a:avLst/>
          </a:prstGeom>
        </p:spPr>
      </p:pic>
      <p:pic>
        <p:nvPicPr>
          <p:cNvPr id="10" name="Picture 9">
            <a:extLst>
              <a:ext uri="{FF2B5EF4-FFF2-40B4-BE49-F238E27FC236}">
                <a16:creationId xmlns:a16="http://schemas.microsoft.com/office/drawing/2014/main" id="{2803DFD6-0A10-420A-20CD-C839D0B879D7}"/>
              </a:ext>
            </a:extLst>
          </p:cNvPr>
          <p:cNvPicPr>
            <a:picLocks noChangeAspect="1"/>
          </p:cNvPicPr>
          <p:nvPr/>
        </p:nvPicPr>
        <p:blipFill>
          <a:blip r:embed="rId6"/>
          <a:stretch>
            <a:fillRect/>
          </a:stretch>
        </p:blipFill>
        <p:spPr>
          <a:xfrm>
            <a:off x="1502742" y="2234106"/>
            <a:ext cx="1029330" cy="2441448"/>
          </a:xfrm>
          <a:prstGeom prst="rect">
            <a:avLst/>
          </a:prstGeom>
        </p:spPr>
      </p:pic>
    </p:spTree>
    <p:extLst>
      <p:ext uri="{BB962C8B-B14F-4D97-AF65-F5344CB8AC3E}">
        <p14:creationId xmlns:p14="http://schemas.microsoft.com/office/powerpoint/2010/main" val="93641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7" name="Rectangles 9">
            <a:extLst>
              <a:ext uri="{FF2B5EF4-FFF2-40B4-BE49-F238E27FC236}">
                <a16:creationId xmlns:a16="http://schemas.microsoft.com/office/drawing/2014/main" id="{C83E0565-8DCE-4B27-9228-7C1C913A840F}"/>
              </a:ext>
            </a:extLst>
          </p:cNvPr>
          <p:cNvSpPr/>
          <p:nvPr/>
        </p:nvSpPr>
        <p:spPr>
          <a:xfrm>
            <a:off x="8682989" y="4840605"/>
            <a:ext cx="445295" cy="30289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marL="0" lvl="0" indent="0" algn="ctr" rtl="0">
              <a:spcBef>
                <a:spcPts val="0"/>
              </a:spcBef>
              <a:spcAft>
                <a:spcPts val="0"/>
              </a:spcAft>
              <a:buNone/>
            </a:pPr>
            <a:r>
              <a:rPr lang="en-US" altLang="en-US" sz="1800" dirty="0">
                <a:sym typeface="+mn-ea"/>
              </a:rPr>
              <a:t>1</a:t>
            </a:r>
            <a:r>
              <a:rPr lang="en-IN" altLang="en-US" sz="1800" dirty="0">
                <a:sym typeface="+mn-ea"/>
              </a:rPr>
              <a:t>1</a:t>
            </a:r>
          </a:p>
        </p:txBody>
      </p:sp>
      <p:sp>
        <p:nvSpPr>
          <p:cNvPr id="5" name="文本框 85">
            <a:extLst>
              <a:ext uri="{FF2B5EF4-FFF2-40B4-BE49-F238E27FC236}">
                <a16:creationId xmlns:a16="http://schemas.microsoft.com/office/drawing/2014/main" id="{BFFB7350-0EA5-4E5E-9B85-E32B22637D16}"/>
              </a:ext>
            </a:extLst>
          </p:cNvPr>
          <p:cNvSpPr txBox="1"/>
          <p:nvPr/>
        </p:nvSpPr>
        <p:spPr>
          <a:xfrm>
            <a:off x="2919095" y="196850"/>
            <a:ext cx="2527935" cy="347345"/>
          </a:xfrm>
          <a:prstGeom prst="rect">
            <a:avLst/>
          </a:prstGeom>
          <a:noFill/>
        </p:spPr>
        <p:txBody>
          <a:bodyPr wrap="square" rtlCol="0">
            <a:spAutoFit/>
          </a:bodyPr>
          <a:lstStyle/>
          <a:p>
            <a:pPr algn="ctr">
              <a:lnSpc>
                <a:spcPts val="2000"/>
              </a:lnSpc>
              <a:spcBef>
                <a:spcPts val="0"/>
              </a:spcBef>
              <a:spcAft>
                <a:spcPts val="0"/>
              </a:spcAft>
            </a:pPr>
            <a:r>
              <a:rPr lang="en-IN" altLang="en-US" sz="2000" b="1" kern="1200" dirty="0">
                <a:solidFill>
                  <a:srgbClr val="342B02"/>
                </a:solidFill>
                <a:latin typeface="Arial" panose="020B0604020202020204"/>
                <a:ea typeface="华文中宋"/>
                <a:cs typeface="Arial" panose="020B0604020202020204"/>
                <a:sym typeface="Times New Roman" panose="02020603050405020304"/>
              </a:rPr>
              <a:t>Dataset</a:t>
            </a:r>
          </a:p>
        </p:txBody>
      </p:sp>
      <p:sp>
        <p:nvSpPr>
          <p:cNvPr id="6" name="TextBox 5">
            <a:extLst>
              <a:ext uri="{FF2B5EF4-FFF2-40B4-BE49-F238E27FC236}">
                <a16:creationId xmlns:a16="http://schemas.microsoft.com/office/drawing/2014/main" id="{A0719B59-3083-4DAE-923C-6D3A290632AC}"/>
              </a:ext>
            </a:extLst>
          </p:cNvPr>
          <p:cNvSpPr txBox="1"/>
          <p:nvPr/>
        </p:nvSpPr>
        <p:spPr>
          <a:xfrm>
            <a:off x="325280" y="522763"/>
            <a:ext cx="8418670" cy="52322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experiments were conducted over three sets of hyperspectral images respectively are Salinas, Pavia </a:t>
            </a:r>
            <a:r>
              <a:rPr lang="en-US" dirty="0" err="1">
                <a:latin typeface="Times New Roman" panose="02020603050405020304" pitchFamily="18" charset="0"/>
                <a:cs typeface="Times New Roman" panose="02020603050405020304" pitchFamily="18" charset="0"/>
              </a:rPr>
              <a:t>centre</a:t>
            </a:r>
            <a:r>
              <a:rPr lang="en-US" dirty="0">
                <a:latin typeface="Times New Roman" panose="02020603050405020304" pitchFamily="18" charset="0"/>
                <a:cs typeface="Times New Roman" panose="02020603050405020304" pitchFamily="18" charset="0"/>
              </a:rPr>
              <a:t> and Pavia University. </a:t>
            </a:r>
          </a:p>
        </p:txBody>
      </p:sp>
      <p:sp>
        <p:nvSpPr>
          <p:cNvPr id="8" name="TextBox 7">
            <a:extLst>
              <a:ext uri="{FF2B5EF4-FFF2-40B4-BE49-F238E27FC236}">
                <a16:creationId xmlns:a16="http://schemas.microsoft.com/office/drawing/2014/main" id="{A5B21A21-5973-4763-9B76-5DC1F919D44D}"/>
              </a:ext>
            </a:extLst>
          </p:cNvPr>
          <p:cNvSpPr txBox="1"/>
          <p:nvPr/>
        </p:nvSpPr>
        <p:spPr>
          <a:xfrm>
            <a:off x="282032" y="1099979"/>
            <a:ext cx="8163785" cy="954107"/>
          </a:xfrm>
          <a:prstGeom prst="rect">
            <a:avLst/>
          </a:prstGeom>
          <a:noFill/>
        </p:spPr>
        <p:txBody>
          <a:bodyPr wrap="square">
            <a:spAutoFit/>
          </a:bodyPr>
          <a:lstStyle/>
          <a:p>
            <a:pPr algn="just"/>
            <a:r>
              <a:rPr lang="en-US" b="1" dirty="0">
                <a:latin typeface="Times New Roman" panose="02020603050405020304" pitchFamily="18" charset="0"/>
                <a:cs typeface="Times New Roman" panose="02020603050405020304" pitchFamily="18" charset="0"/>
              </a:rPr>
              <a:t>Pavia Centre and Pavia University </a:t>
            </a:r>
            <a:r>
              <a:rPr lang="en-US" dirty="0">
                <a:latin typeface="Times New Roman" panose="02020603050405020304" pitchFamily="18" charset="0"/>
                <a:cs typeface="Times New Roman" panose="02020603050405020304" pitchFamily="18" charset="0"/>
              </a:rPr>
              <a:t>are two scenes acquired by the ROSIS sensor during a flight campaign over Pavia, northern Italy. The number of spectral bands is 102 for Pavia Centre and 103 for Pavia University. Pavia Centre is a 400 × 400 pixels image, and Pavia University is 610 × 340 pixels. The geometric resolution is 1.3 meters. Pavia </a:t>
            </a:r>
            <a:r>
              <a:rPr lang="en-US" dirty="0" err="1">
                <a:latin typeface="Times New Roman" panose="02020603050405020304" pitchFamily="18" charset="0"/>
                <a:cs typeface="Times New Roman" panose="02020603050405020304" pitchFamily="18" charset="0"/>
              </a:rPr>
              <a:t>centre</a:t>
            </a:r>
            <a:r>
              <a:rPr lang="en-US" dirty="0">
                <a:latin typeface="Times New Roman" panose="02020603050405020304" pitchFamily="18" charset="0"/>
                <a:cs typeface="Times New Roman" panose="02020603050405020304" pitchFamily="18" charset="0"/>
              </a:rPr>
              <a:t> ground truth contains 8 classes while Pavia university ground truth contains 9 classes.</a:t>
            </a:r>
          </a:p>
        </p:txBody>
      </p:sp>
      <p:sp>
        <p:nvSpPr>
          <p:cNvPr id="21" name="TextBox 20">
            <a:extLst>
              <a:ext uri="{FF2B5EF4-FFF2-40B4-BE49-F238E27FC236}">
                <a16:creationId xmlns:a16="http://schemas.microsoft.com/office/drawing/2014/main" id="{A3BF23C2-A2E4-47A3-8122-F7EEE33A09E7}"/>
              </a:ext>
            </a:extLst>
          </p:cNvPr>
          <p:cNvSpPr txBox="1"/>
          <p:nvPr/>
        </p:nvSpPr>
        <p:spPr>
          <a:xfrm>
            <a:off x="1079614" y="4287918"/>
            <a:ext cx="2676314" cy="307777"/>
          </a:xfrm>
          <a:prstGeom prst="rect">
            <a:avLst/>
          </a:prstGeom>
          <a:noFill/>
          <a:ln>
            <a:solidFill>
              <a:schemeClr val="tx1"/>
            </a:solidFill>
          </a:ln>
        </p:spPr>
        <p:txBody>
          <a:bodyPr wrap="square" rtlCol="0">
            <a:spAutoFit/>
          </a:bodyPr>
          <a:lstStyle/>
          <a:p>
            <a:pPr algn="ctr"/>
            <a:r>
              <a:rPr lang="en-US" dirty="0"/>
              <a:t>Pavia Centre and Ground Truth </a:t>
            </a:r>
            <a:endParaRPr lang="en-IN" dirty="0"/>
          </a:p>
        </p:txBody>
      </p:sp>
      <p:sp>
        <p:nvSpPr>
          <p:cNvPr id="22" name="TextBox 21">
            <a:extLst>
              <a:ext uri="{FF2B5EF4-FFF2-40B4-BE49-F238E27FC236}">
                <a16:creationId xmlns:a16="http://schemas.microsoft.com/office/drawing/2014/main" id="{205F95A5-9B68-4BE1-BB86-3BD4E96FA561}"/>
              </a:ext>
            </a:extLst>
          </p:cNvPr>
          <p:cNvSpPr txBox="1"/>
          <p:nvPr/>
        </p:nvSpPr>
        <p:spPr>
          <a:xfrm>
            <a:off x="4951075" y="4325126"/>
            <a:ext cx="2952749" cy="307777"/>
          </a:xfrm>
          <a:prstGeom prst="rect">
            <a:avLst/>
          </a:prstGeom>
          <a:noFill/>
          <a:ln>
            <a:solidFill>
              <a:schemeClr val="tx1"/>
            </a:solidFill>
          </a:ln>
        </p:spPr>
        <p:txBody>
          <a:bodyPr wrap="square" rtlCol="0">
            <a:spAutoFit/>
          </a:bodyPr>
          <a:lstStyle/>
          <a:p>
            <a:pPr algn="ctr"/>
            <a:r>
              <a:rPr lang="en-US" dirty="0"/>
              <a:t>Pavia University and Ground Truth </a:t>
            </a:r>
            <a:endParaRPr lang="en-IN" dirty="0"/>
          </a:p>
        </p:txBody>
      </p:sp>
      <p:grpSp>
        <p:nvGrpSpPr>
          <p:cNvPr id="4" name="Group 3">
            <a:extLst>
              <a:ext uri="{FF2B5EF4-FFF2-40B4-BE49-F238E27FC236}">
                <a16:creationId xmlns:a16="http://schemas.microsoft.com/office/drawing/2014/main" id="{6F4A1833-537F-4A99-F5E4-B84FEEC8FA47}"/>
              </a:ext>
            </a:extLst>
          </p:cNvPr>
          <p:cNvGrpSpPr/>
          <p:nvPr/>
        </p:nvGrpSpPr>
        <p:grpSpPr>
          <a:xfrm>
            <a:off x="731759" y="2108082"/>
            <a:ext cx="7331585" cy="2163048"/>
            <a:chOff x="2757593" y="2765809"/>
            <a:chExt cx="5688223" cy="1546168"/>
          </a:xfrm>
        </p:grpSpPr>
        <p:pic>
          <p:nvPicPr>
            <p:cNvPr id="3" name="Picture 2">
              <a:extLst>
                <a:ext uri="{FF2B5EF4-FFF2-40B4-BE49-F238E27FC236}">
                  <a16:creationId xmlns:a16="http://schemas.microsoft.com/office/drawing/2014/main" id="{44FA6C2F-EC93-4720-B396-D55A683FACE8}"/>
                </a:ext>
              </a:extLst>
            </p:cNvPr>
            <p:cNvPicPr>
              <a:picLocks noChangeAspect="1"/>
            </p:cNvPicPr>
            <p:nvPr/>
          </p:nvPicPr>
          <p:blipFill>
            <a:blip r:embed="rId3"/>
            <a:stretch>
              <a:fillRect/>
            </a:stretch>
          </p:blipFill>
          <p:spPr>
            <a:xfrm>
              <a:off x="2757593" y="2765809"/>
              <a:ext cx="1308095" cy="1497423"/>
            </a:xfrm>
            <a:prstGeom prst="rect">
              <a:avLst/>
            </a:prstGeom>
          </p:spPr>
        </p:pic>
        <p:pic>
          <p:nvPicPr>
            <p:cNvPr id="11" name="Picture 10">
              <a:extLst>
                <a:ext uri="{FF2B5EF4-FFF2-40B4-BE49-F238E27FC236}">
                  <a16:creationId xmlns:a16="http://schemas.microsoft.com/office/drawing/2014/main" id="{25989185-34A3-4904-B30D-EE5FC21A8D7B}"/>
                </a:ext>
              </a:extLst>
            </p:cNvPr>
            <p:cNvPicPr>
              <a:picLocks noChangeAspect="1"/>
            </p:cNvPicPr>
            <p:nvPr/>
          </p:nvPicPr>
          <p:blipFill>
            <a:blip r:embed="rId4"/>
            <a:stretch>
              <a:fillRect/>
            </a:stretch>
          </p:blipFill>
          <p:spPr>
            <a:xfrm>
              <a:off x="4150399" y="2772079"/>
              <a:ext cx="1308096" cy="1497423"/>
            </a:xfrm>
            <a:prstGeom prst="rect">
              <a:avLst/>
            </a:prstGeom>
          </p:spPr>
        </p:pic>
        <p:pic>
          <p:nvPicPr>
            <p:cNvPr id="12" name="Picture 11">
              <a:extLst>
                <a:ext uri="{FF2B5EF4-FFF2-40B4-BE49-F238E27FC236}">
                  <a16:creationId xmlns:a16="http://schemas.microsoft.com/office/drawing/2014/main" id="{DB67E25E-C8B0-4FB2-B274-49F3FDAD2FEC}"/>
                </a:ext>
              </a:extLst>
            </p:cNvPr>
            <p:cNvPicPr>
              <a:picLocks noChangeAspect="1"/>
            </p:cNvPicPr>
            <p:nvPr/>
          </p:nvPicPr>
          <p:blipFill>
            <a:blip r:embed="rId5"/>
            <a:stretch>
              <a:fillRect/>
            </a:stretch>
          </p:blipFill>
          <p:spPr>
            <a:xfrm>
              <a:off x="7312518" y="2765809"/>
              <a:ext cx="1133298" cy="1546168"/>
            </a:xfrm>
            <a:prstGeom prst="rect">
              <a:avLst/>
            </a:prstGeom>
          </p:spPr>
        </p:pic>
        <p:pic>
          <p:nvPicPr>
            <p:cNvPr id="13" name="Picture 12">
              <a:extLst>
                <a:ext uri="{FF2B5EF4-FFF2-40B4-BE49-F238E27FC236}">
                  <a16:creationId xmlns:a16="http://schemas.microsoft.com/office/drawing/2014/main" id="{0DE9A530-AA77-4F75-B53C-E86B913323FF}"/>
                </a:ext>
              </a:extLst>
            </p:cNvPr>
            <p:cNvPicPr>
              <a:picLocks noChangeAspect="1"/>
            </p:cNvPicPr>
            <p:nvPr/>
          </p:nvPicPr>
          <p:blipFill>
            <a:blip r:embed="rId6"/>
            <a:stretch>
              <a:fillRect/>
            </a:stretch>
          </p:blipFill>
          <p:spPr>
            <a:xfrm>
              <a:off x="5931682" y="2765809"/>
              <a:ext cx="1133298" cy="1546168"/>
            </a:xfrm>
            <a:prstGeom prst="rect">
              <a:avLst/>
            </a:prstGeom>
          </p:spPr>
        </p:pic>
      </p:grpSp>
      <p:sp>
        <p:nvSpPr>
          <p:cNvPr id="17" name="TextBox 16">
            <a:extLst>
              <a:ext uri="{FF2B5EF4-FFF2-40B4-BE49-F238E27FC236}">
                <a16:creationId xmlns:a16="http://schemas.microsoft.com/office/drawing/2014/main" id="{1AC37E8F-2474-4320-8908-8BBE97EB1FD7}"/>
              </a:ext>
            </a:extLst>
          </p:cNvPr>
          <p:cNvSpPr txBox="1"/>
          <p:nvPr/>
        </p:nvSpPr>
        <p:spPr>
          <a:xfrm>
            <a:off x="1087025" y="4639830"/>
            <a:ext cx="5784830" cy="523220"/>
          </a:xfrm>
          <a:prstGeom prst="rect">
            <a:avLst/>
          </a:prstGeom>
          <a:noFill/>
        </p:spPr>
        <p:txBody>
          <a:bodyPr wrap="square">
            <a:spAutoFit/>
          </a:bodyPr>
          <a:lstStyle/>
          <a:p>
            <a:r>
              <a:rPr lang="en-IN" sz="1400" dirty="0">
                <a:latin typeface="Times New Roman" panose="02020603050405020304" pitchFamily="18" charset="0"/>
                <a:cs typeface="Times New Roman" panose="02020603050405020304" pitchFamily="18" charset="0"/>
              </a:rPr>
              <a:t>Source: </a:t>
            </a:r>
            <a:r>
              <a:rPr lang="en-IN" dirty="0">
                <a:latin typeface="Times New Roman" panose="02020603050405020304" pitchFamily="18" charset="0"/>
                <a:cs typeface="Times New Roman" panose="02020603050405020304" pitchFamily="18" charset="0"/>
              </a:rPr>
              <a:t>P</a:t>
            </a:r>
            <a:r>
              <a:rPr lang="en-IN" sz="1400" dirty="0">
                <a:latin typeface="Times New Roman" panose="02020603050405020304" pitchFamily="18" charset="0"/>
                <a:cs typeface="Times New Roman" panose="02020603050405020304" pitchFamily="18" charset="0"/>
              </a:rPr>
              <a:t>avia </a:t>
            </a:r>
            <a:r>
              <a:rPr lang="en-IN" dirty="0">
                <a:latin typeface="Times New Roman" panose="02020603050405020304" pitchFamily="18" charset="0"/>
                <a:cs typeface="Times New Roman" panose="02020603050405020304" pitchFamily="18" charset="0"/>
              </a:rPr>
              <a:t>U</a:t>
            </a:r>
            <a:r>
              <a:rPr lang="en-IN" sz="1400" dirty="0">
                <a:latin typeface="Times New Roman" panose="02020603050405020304" pitchFamily="18" charset="0"/>
                <a:cs typeface="Times New Roman" panose="02020603050405020304" pitchFamily="18" charset="0"/>
              </a:rPr>
              <a:t>niversity and </a:t>
            </a:r>
            <a:r>
              <a:rPr lang="en-IN" dirty="0">
                <a:latin typeface="Times New Roman" panose="02020603050405020304" pitchFamily="18" charset="0"/>
                <a:cs typeface="Times New Roman" panose="02020603050405020304" pitchFamily="18" charset="0"/>
              </a:rPr>
              <a:t>P</a:t>
            </a:r>
            <a:r>
              <a:rPr lang="en-IN" sz="1400" dirty="0">
                <a:latin typeface="Times New Roman" panose="02020603050405020304" pitchFamily="18" charset="0"/>
                <a:cs typeface="Times New Roman" panose="02020603050405020304" pitchFamily="18" charset="0"/>
              </a:rPr>
              <a:t>avia center datasets 2021. </a:t>
            </a:r>
            <a:r>
              <a:rPr lang="en-IN" sz="1400" dirty="0">
                <a:latin typeface="Times New Roman" panose="02020603050405020304" pitchFamily="18" charset="0"/>
                <a:cs typeface="Times New Roman" panose="02020603050405020304" pitchFamily="18" charset="0"/>
                <a:hlinkClick r:id="rId7"/>
              </a:rPr>
              <a:t>www.ehu.eus/ccwintco/index.php/Hyperspectral_Remote_Sensing_Scenes</a:t>
            </a:r>
            <a:r>
              <a:rPr lang="en-IN" sz="1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202153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 name="Rectangle 2">
            <a:extLst>
              <a:ext uri="{FF2B5EF4-FFF2-40B4-BE49-F238E27FC236}">
                <a16:creationId xmlns:a16="http://schemas.microsoft.com/office/drawing/2014/main" id="{BD5B94A8-FC86-4F50-BFD9-BB3F214BD5DE}"/>
              </a:ext>
            </a:extLst>
          </p:cNvPr>
          <p:cNvSpPr/>
          <p:nvPr/>
        </p:nvSpPr>
        <p:spPr>
          <a:xfrm>
            <a:off x="342286" y="1788616"/>
            <a:ext cx="8302273" cy="923330"/>
          </a:xfrm>
          <a:prstGeom prst="rect">
            <a:avLst/>
          </a:prstGeom>
          <a:noFill/>
        </p:spPr>
        <p:txBody>
          <a:bodyPr wrap="square" lIns="91440" tIns="45720" rIns="91440" bIns="45720">
            <a:spAutoFit/>
          </a:bodyPr>
          <a:lstStyle/>
          <a:p>
            <a:pPr algn="ctr"/>
            <a:r>
              <a:rPr lang="en-US" sz="5400" b="1" cap="none" spc="0" dirty="0">
                <a:ln w="13462">
                  <a:solidFill>
                    <a:schemeClr val="bg1"/>
                  </a:solidFill>
                  <a:prstDash val="solid"/>
                </a:ln>
                <a:solidFill>
                  <a:schemeClr val="tx1"/>
                </a:solidFill>
                <a:effectLst>
                  <a:outerShdw dist="38100" dir="2700000" algn="bl" rotWithShape="0">
                    <a:schemeClr val="accent5"/>
                  </a:outerShdw>
                </a:effectLst>
              </a:rPr>
              <a:t>Methodology</a:t>
            </a:r>
          </a:p>
        </p:txBody>
      </p:sp>
      <p:sp>
        <p:nvSpPr>
          <p:cNvPr id="6" name="Rectangles 9">
            <a:extLst>
              <a:ext uri="{FF2B5EF4-FFF2-40B4-BE49-F238E27FC236}">
                <a16:creationId xmlns:a16="http://schemas.microsoft.com/office/drawing/2014/main" id="{69CB30A2-085F-4B83-BEAD-1319B3175A27}"/>
              </a:ext>
            </a:extLst>
          </p:cNvPr>
          <p:cNvSpPr/>
          <p:nvPr/>
        </p:nvSpPr>
        <p:spPr>
          <a:xfrm>
            <a:off x="8682989" y="4840605"/>
            <a:ext cx="445295" cy="30289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marL="0" lvl="0" indent="0" algn="ctr" rtl="0">
              <a:spcBef>
                <a:spcPts val="0"/>
              </a:spcBef>
              <a:spcAft>
                <a:spcPts val="0"/>
              </a:spcAft>
              <a:buNone/>
            </a:pPr>
            <a:r>
              <a:rPr lang="en-US" altLang="en-US" sz="1800" dirty="0">
                <a:sym typeface="+mn-ea"/>
              </a:rPr>
              <a:t>12</a:t>
            </a:r>
            <a:endParaRPr lang="en-IN" altLang="en-US" sz="1800" dirty="0">
              <a:sym typeface="+mn-ea"/>
            </a:endParaRPr>
          </a:p>
        </p:txBody>
      </p:sp>
    </p:spTree>
    <p:extLst>
      <p:ext uri="{BB962C8B-B14F-4D97-AF65-F5344CB8AC3E}">
        <p14:creationId xmlns:p14="http://schemas.microsoft.com/office/powerpoint/2010/main" val="54041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8" name="Text Box 7"/>
          <p:cNvSpPr txBox="1"/>
          <p:nvPr/>
        </p:nvSpPr>
        <p:spPr>
          <a:xfrm>
            <a:off x="247334" y="510288"/>
            <a:ext cx="8482329" cy="523220"/>
          </a:xfrm>
          <a:prstGeom prst="rect">
            <a:avLst/>
          </a:prstGeom>
          <a:noFill/>
        </p:spPr>
        <p:txBody>
          <a:bodyPr wrap="square" rtlCol="0" anchor="t">
            <a:spAutoFit/>
          </a:bodyPr>
          <a:lstStyle/>
          <a:p>
            <a:r>
              <a:rPr lang="en-US" dirty="0">
                <a:latin typeface="Times New Roman" panose="02020603050405020304" pitchFamily="18" charset="0"/>
                <a:cs typeface="Times New Roman" panose="02020603050405020304" pitchFamily="18" charset="0"/>
              </a:rPr>
              <a:t>Image classification is the process of categorizing and labeling groups of pixels or vectors within an image based on specific rules. The categorization law can be devised using one or more spectral or textural characteristics. </a:t>
            </a:r>
          </a:p>
        </p:txBody>
      </p:sp>
      <p:sp>
        <p:nvSpPr>
          <p:cNvPr id="19" name="Rectangles 9">
            <a:extLst>
              <a:ext uri="{FF2B5EF4-FFF2-40B4-BE49-F238E27FC236}">
                <a16:creationId xmlns:a16="http://schemas.microsoft.com/office/drawing/2014/main" id="{C31F974F-EFCB-4692-99A5-7A0E64BF32A4}"/>
              </a:ext>
            </a:extLst>
          </p:cNvPr>
          <p:cNvSpPr/>
          <p:nvPr/>
        </p:nvSpPr>
        <p:spPr>
          <a:xfrm>
            <a:off x="8625840" y="4892040"/>
            <a:ext cx="510065" cy="25146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marL="0" lvl="0" indent="0" algn="ctr" rtl="0">
              <a:spcBef>
                <a:spcPts val="0"/>
              </a:spcBef>
              <a:spcAft>
                <a:spcPts val="0"/>
              </a:spcAft>
              <a:buNone/>
            </a:pPr>
            <a:r>
              <a:rPr lang="en-US" altLang="en-US" sz="1800" dirty="0">
                <a:sym typeface="+mn-ea"/>
              </a:rPr>
              <a:t>13</a:t>
            </a:r>
            <a:endParaRPr lang="en-IN" altLang="en-US" sz="1800" dirty="0">
              <a:sym typeface="+mn-ea"/>
            </a:endParaRPr>
          </a:p>
        </p:txBody>
      </p:sp>
      <p:sp>
        <p:nvSpPr>
          <p:cNvPr id="10" name="Rectangles 9">
            <a:extLst>
              <a:ext uri="{FF2B5EF4-FFF2-40B4-BE49-F238E27FC236}">
                <a16:creationId xmlns:a16="http://schemas.microsoft.com/office/drawing/2014/main" id="{F4018238-7EB1-473D-B643-C4F9445EB8F3}"/>
              </a:ext>
            </a:extLst>
          </p:cNvPr>
          <p:cNvSpPr/>
          <p:nvPr/>
        </p:nvSpPr>
        <p:spPr>
          <a:xfrm>
            <a:off x="3157538" y="142878"/>
            <a:ext cx="2378867" cy="275576"/>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marL="0" lvl="0" indent="0" algn="ctr" rtl="0">
              <a:spcBef>
                <a:spcPts val="0"/>
              </a:spcBef>
              <a:spcAft>
                <a:spcPts val="0"/>
              </a:spcAft>
              <a:buNone/>
            </a:pPr>
            <a:r>
              <a:rPr lang="en-IN" altLang="en-US" sz="1800" dirty="0">
                <a:sym typeface="+mn-ea"/>
              </a:rPr>
              <a:t>Image Classification</a:t>
            </a:r>
          </a:p>
        </p:txBody>
      </p:sp>
      <p:sp>
        <p:nvSpPr>
          <p:cNvPr id="11" name="TextBox 10">
            <a:extLst>
              <a:ext uri="{FF2B5EF4-FFF2-40B4-BE49-F238E27FC236}">
                <a16:creationId xmlns:a16="http://schemas.microsoft.com/office/drawing/2014/main" id="{6B0DF9A0-56FE-4C67-9A0E-315640C86A51}"/>
              </a:ext>
            </a:extLst>
          </p:cNvPr>
          <p:cNvSpPr txBox="1"/>
          <p:nvPr/>
        </p:nvSpPr>
        <p:spPr>
          <a:xfrm>
            <a:off x="268755" y="968162"/>
            <a:ext cx="6649831" cy="523220"/>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Each pixel of the image is assigned to a particular class.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Classification transforms the image data into an information</a:t>
            </a:r>
          </a:p>
        </p:txBody>
      </p:sp>
      <p:pic>
        <p:nvPicPr>
          <p:cNvPr id="5" name="Picture 4">
            <a:extLst>
              <a:ext uri="{FF2B5EF4-FFF2-40B4-BE49-F238E27FC236}">
                <a16:creationId xmlns:a16="http://schemas.microsoft.com/office/drawing/2014/main" id="{1F4A933A-506C-481F-8C5C-EF7147A997AE}"/>
              </a:ext>
            </a:extLst>
          </p:cNvPr>
          <p:cNvPicPr>
            <a:picLocks noChangeAspect="1"/>
          </p:cNvPicPr>
          <p:nvPr/>
        </p:nvPicPr>
        <p:blipFill>
          <a:blip r:embed="rId3"/>
          <a:stretch>
            <a:fillRect/>
          </a:stretch>
        </p:blipFill>
        <p:spPr>
          <a:xfrm>
            <a:off x="825968" y="2820150"/>
            <a:ext cx="3060918" cy="1642865"/>
          </a:xfrm>
          <a:prstGeom prst="rect">
            <a:avLst/>
          </a:prstGeom>
        </p:spPr>
      </p:pic>
      <p:pic>
        <p:nvPicPr>
          <p:cNvPr id="7" name="Picture 6">
            <a:extLst>
              <a:ext uri="{FF2B5EF4-FFF2-40B4-BE49-F238E27FC236}">
                <a16:creationId xmlns:a16="http://schemas.microsoft.com/office/drawing/2014/main" id="{F5EA7060-19BE-42E1-AA82-119C95A35C4F}"/>
              </a:ext>
            </a:extLst>
          </p:cNvPr>
          <p:cNvPicPr>
            <a:picLocks noChangeAspect="1"/>
          </p:cNvPicPr>
          <p:nvPr/>
        </p:nvPicPr>
        <p:blipFill>
          <a:blip r:embed="rId4"/>
          <a:stretch>
            <a:fillRect/>
          </a:stretch>
        </p:blipFill>
        <p:spPr>
          <a:xfrm>
            <a:off x="4281049" y="2748490"/>
            <a:ext cx="3462778" cy="1737787"/>
          </a:xfrm>
          <a:prstGeom prst="rect">
            <a:avLst/>
          </a:prstGeom>
        </p:spPr>
      </p:pic>
      <p:sp>
        <p:nvSpPr>
          <p:cNvPr id="15" name="TextBox 14">
            <a:extLst>
              <a:ext uri="{FF2B5EF4-FFF2-40B4-BE49-F238E27FC236}">
                <a16:creationId xmlns:a16="http://schemas.microsoft.com/office/drawing/2014/main" id="{910A9126-14A9-4C37-BA64-212E1CCB8E4D}"/>
              </a:ext>
            </a:extLst>
          </p:cNvPr>
          <p:cNvSpPr txBox="1"/>
          <p:nvPr/>
        </p:nvSpPr>
        <p:spPr>
          <a:xfrm>
            <a:off x="4410226" y="4477906"/>
            <a:ext cx="3190725" cy="307777"/>
          </a:xfrm>
          <a:prstGeom prst="rect">
            <a:avLst/>
          </a:prstGeom>
          <a:noFill/>
          <a:ln>
            <a:solidFill>
              <a:schemeClr val="tx1"/>
            </a:solidFill>
          </a:ln>
        </p:spPr>
        <p:txBody>
          <a:bodyPr wrap="square" rtlCol="0">
            <a:spAutoFit/>
          </a:bodyPr>
          <a:lstStyle/>
          <a:p>
            <a:pPr algn="ctr"/>
            <a:r>
              <a:rPr lang="en-US" dirty="0">
                <a:latin typeface="Times New Roman" panose="02020603050405020304" pitchFamily="18" charset="0"/>
                <a:cs typeface="Times New Roman" panose="02020603050405020304" pitchFamily="18" charset="0"/>
              </a:rPr>
              <a:t>Image Classification</a:t>
            </a:r>
            <a:endParaRPr lang="en-IN"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9BFA8BA4-3D3B-4A94-9D31-2243F9D1D097}"/>
              </a:ext>
            </a:extLst>
          </p:cNvPr>
          <p:cNvSpPr txBox="1"/>
          <p:nvPr/>
        </p:nvSpPr>
        <p:spPr>
          <a:xfrm>
            <a:off x="854996" y="4501717"/>
            <a:ext cx="2709736" cy="307777"/>
          </a:xfrm>
          <a:prstGeom prst="rect">
            <a:avLst/>
          </a:prstGeom>
          <a:noFill/>
          <a:ln>
            <a:solidFill>
              <a:schemeClr val="tx1"/>
            </a:solidFill>
          </a:ln>
        </p:spPr>
        <p:txBody>
          <a:bodyPr wrap="square" rtlCol="0">
            <a:spAutoFit/>
          </a:bodyPr>
          <a:lstStyle/>
          <a:p>
            <a:pPr algn="ctr"/>
            <a:r>
              <a:rPr lang="en-US" dirty="0">
                <a:latin typeface="Times New Roman" panose="02020603050405020304" pitchFamily="18" charset="0"/>
                <a:cs typeface="Times New Roman" panose="02020603050405020304" pitchFamily="18" charset="0"/>
              </a:rPr>
              <a:t>Training Sets</a:t>
            </a:r>
            <a:endParaRPr lang="en-IN" dirty="0">
              <a:latin typeface="Times New Roman" panose="02020603050405020304" pitchFamily="18" charset="0"/>
              <a:cs typeface="Times New Roman" panose="02020603050405020304" pitchFamily="18" charset="0"/>
            </a:endParaRPr>
          </a:p>
        </p:txBody>
      </p:sp>
      <p:sp>
        <p:nvSpPr>
          <p:cNvPr id="9" name="AutoShape 2">
            <a:extLst>
              <a:ext uri="{FF2B5EF4-FFF2-40B4-BE49-F238E27FC236}">
                <a16:creationId xmlns:a16="http://schemas.microsoft.com/office/drawing/2014/main" id="{440760C5-54A6-461C-9132-E7FCDBCA8B1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52" name="Picture 4">
            <a:extLst>
              <a:ext uri="{FF2B5EF4-FFF2-40B4-BE49-F238E27FC236}">
                <a16:creationId xmlns:a16="http://schemas.microsoft.com/office/drawing/2014/main" id="{62DE754D-3E2A-4E2E-8337-1DA3F6F81F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6748" y="1099752"/>
            <a:ext cx="3207185" cy="16074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1DB13BB-9E51-4626-AAEB-34A0C2F25BAC}"/>
              </a:ext>
            </a:extLst>
          </p:cNvPr>
          <p:cNvSpPr txBox="1"/>
          <p:nvPr/>
        </p:nvSpPr>
        <p:spPr>
          <a:xfrm flipH="1">
            <a:off x="2193129" y="4780116"/>
            <a:ext cx="6279356" cy="307777"/>
          </a:xfrm>
          <a:prstGeom prst="rect">
            <a:avLst/>
          </a:prstGeom>
          <a:noFill/>
        </p:spPr>
        <p:txBody>
          <a:bodyPr wrap="square" rtlCol="0">
            <a:spAutoFit/>
          </a:bodyPr>
          <a:lstStyle/>
          <a:p>
            <a:pPr algn="just"/>
            <a:r>
              <a:rPr lang="en-US" b="1" dirty="0">
                <a:latin typeface="Calibri" panose="020F0502020204030204" pitchFamily="34" charset="0"/>
                <a:ea typeface="Calibri" panose="020F0502020204030204" pitchFamily="34" charset="0"/>
                <a:cs typeface="Calibri" panose="020F0502020204030204" pitchFamily="34" charset="0"/>
              </a:rPr>
              <a:t>Source: </a:t>
            </a:r>
            <a:r>
              <a:rPr lang="en-US" dirty="0">
                <a:latin typeface="Calibri" panose="020F0502020204030204" pitchFamily="34" charset="0"/>
                <a:ea typeface="Calibri" panose="020F0502020204030204" pitchFamily="34" charset="0"/>
                <a:cs typeface="Calibri" panose="020F0502020204030204" pitchFamily="34" charset="0"/>
                <a:hlinkClick r:id="rId6"/>
              </a:rPr>
              <a:t>https://gisgeography.com/supervised-unsupervised-classification-arcgis/</a:t>
            </a:r>
            <a:endParaRPr lang="en-IN" dirty="0">
              <a:latin typeface="Calibri" panose="020F0502020204030204" pitchFamily="34" charset="0"/>
              <a:ea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11C715F3-1D1D-47C9-B6FB-D468595B075E}"/>
              </a:ext>
            </a:extLst>
          </p:cNvPr>
          <p:cNvSpPr txBox="1"/>
          <p:nvPr/>
        </p:nvSpPr>
        <p:spPr>
          <a:xfrm>
            <a:off x="247322" y="1477593"/>
            <a:ext cx="4981217" cy="1277273"/>
          </a:xfrm>
          <a:prstGeom prst="rect">
            <a:avLst/>
          </a:prstGeom>
          <a:solidFill>
            <a:schemeClr val="tx1">
              <a:lumMod val="50000"/>
            </a:schemeClr>
          </a:solidFill>
          <a:ln>
            <a:noFill/>
          </a:ln>
          <a:effectLst/>
          <a:scene3d>
            <a:camera prst="orthographicFront"/>
            <a:lightRig rig="threePt" dir="t"/>
          </a:scene3d>
          <a:sp3d>
            <a:bevelT/>
          </a:sp3d>
        </p:spPr>
        <p:txBody>
          <a:bodyPr wrap="square">
            <a:spAutoFit/>
          </a:bodyPr>
          <a:lstStyle/>
          <a:p>
            <a:pPr>
              <a:lnSpc>
                <a:spcPct val="150000"/>
              </a:lnSpc>
            </a:pPr>
            <a:r>
              <a:rPr lang="en-US" u="sng" dirty="0">
                <a:solidFill>
                  <a:srgbClr val="00FF00"/>
                </a:solidFill>
                <a:latin typeface="Times New Roman" panose="02020603050405020304" pitchFamily="18" charset="0"/>
                <a:cs typeface="Times New Roman" panose="02020603050405020304" pitchFamily="18" charset="0"/>
              </a:rPr>
              <a:t>1. Supervised Classification</a:t>
            </a:r>
          </a:p>
          <a:p>
            <a:pPr marL="285750" indent="-285750">
              <a:buClr>
                <a:srgbClr val="F9FD51"/>
              </a:buClr>
              <a:buFont typeface="Arial" panose="020B0604020202020204" pitchFamily="34" charset="0"/>
              <a:buChar char="•"/>
            </a:pPr>
            <a:r>
              <a:rPr lang="en-US" dirty="0">
                <a:solidFill>
                  <a:srgbClr val="FFFF00"/>
                </a:solidFill>
                <a:latin typeface="Times New Roman" panose="02020603050405020304" pitchFamily="18" charset="0"/>
                <a:cs typeface="Times New Roman" panose="02020603050405020304" pitchFamily="18" charset="0"/>
              </a:rPr>
              <a:t>Identify training set (information class),</a:t>
            </a:r>
          </a:p>
          <a:p>
            <a:pPr marL="285750" indent="-285750">
              <a:buClr>
                <a:srgbClr val="F9FD51"/>
              </a:buClr>
              <a:buFont typeface="Arial" panose="020B0604020202020204" pitchFamily="34" charset="0"/>
              <a:buChar char="•"/>
            </a:pPr>
            <a:r>
              <a:rPr lang="en-US" dirty="0">
                <a:solidFill>
                  <a:srgbClr val="FFFF00"/>
                </a:solidFill>
                <a:latin typeface="Times New Roman" panose="02020603050405020304" pitchFamily="18" charset="0"/>
                <a:cs typeface="Times New Roman" panose="02020603050405020304" pitchFamily="18" charset="0"/>
              </a:rPr>
              <a:t>Select sample pixels in an image representing specific class,</a:t>
            </a:r>
          </a:p>
          <a:p>
            <a:pPr marL="285750" indent="-285750">
              <a:buClr>
                <a:srgbClr val="F9FD51"/>
              </a:buClr>
              <a:buFont typeface="Arial" panose="020B0604020202020204" pitchFamily="34" charset="0"/>
              <a:buChar char="•"/>
            </a:pPr>
            <a:r>
              <a:rPr lang="en-US" dirty="0">
                <a:solidFill>
                  <a:srgbClr val="FFFF00"/>
                </a:solidFill>
                <a:latin typeface="Times New Roman" panose="02020603050405020304" pitchFamily="18" charset="0"/>
                <a:cs typeface="Times New Roman" panose="02020603050405020304" pitchFamily="18" charset="0"/>
              </a:rPr>
              <a:t>Direct the image processing software to use training sets as references for the classification of all other pixels in the image.</a:t>
            </a:r>
          </a:p>
        </p:txBody>
      </p:sp>
    </p:spTree>
    <p:extLst>
      <p:ext uri="{BB962C8B-B14F-4D97-AF65-F5344CB8AC3E}">
        <p14:creationId xmlns:p14="http://schemas.microsoft.com/office/powerpoint/2010/main" val="3315033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7" name="Rectangles 9">
            <a:extLst>
              <a:ext uri="{FF2B5EF4-FFF2-40B4-BE49-F238E27FC236}">
                <a16:creationId xmlns:a16="http://schemas.microsoft.com/office/drawing/2014/main" id="{C83E0565-8DCE-4B27-9228-7C1C913A840F}"/>
              </a:ext>
            </a:extLst>
          </p:cNvPr>
          <p:cNvSpPr/>
          <p:nvPr/>
        </p:nvSpPr>
        <p:spPr>
          <a:xfrm>
            <a:off x="8667749" y="4840605"/>
            <a:ext cx="445295" cy="30289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marL="0" lvl="0" indent="0" algn="ctr" rtl="0">
              <a:spcBef>
                <a:spcPts val="0"/>
              </a:spcBef>
              <a:spcAft>
                <a:spcPts val="0"/>
              </a:spcAft>
              <a:buNone/>
            </a:pPr>
            <a:r>
              <a:rPr lang="en-US" altLang="en-US" sz="1800" dirty="0">
                <a:sym typeface="+mn-ea"/>
              </a:rPr>
              <a:t>14</a:t>
            </a:r>
            <a:endParaRPr lang="en-IN" altLang="en-US" sz="1800" dirty="0">
              <a:sym typeface="+mn-ea"/>
            </a:endParaRPr>
          </a:p>
        </p:txBody>
      </p:sp>
      <p:sp>
        <p:nvSpPr>
          <p:cNvPr id="14" name="TextBox 13">
            <a:extLst>
              <a:ext uri="{FF2B5EF4-FFF2-40B4-BE49-F238E27FC236}">
                <a16:creationId xmlns:a16="http://schemas.microsoft.com/office/drawing/2014/main" id="{3515762F-A4BB-4EEA-96ED-9897C3C877E0}"/>
              </a:ext>
            </a:extLst>
          </p:cNvPr>
          <p:cNvSpPr txBox="1"/>
          <p:nvPr/>
        </p:nvSpPr>
        <p:spPr>
          <a:xfrm>
            <a:off x="139485" y="371970"/>
            <a:ext cx="8425286" cy="738664"/>
          </a:xfrm>
          <a:prstGeom prst="rect">
            <a:avLst/>
          </a:prstGeom>
          <a:noFill/>
          <a:ln>
            <a:noFill/>
          </a:ln>
          <a:effectLst/>
          <a:scene3d>
            <a:camera prst="orthographicFront"/>
            <a:lightRig rig="threePt" dir="t"/>
          </a:scene3d>
          <a:sp3d>
            <a:bevelT/>
          </a:sp3d>
        </p:spPr>
        <p:txBody>
          <a:bodyPr wrap="square">
            <a:spAutoFit/>
          </a:bodyPr>
          <a:lstStyle/>
          <a:p>
            <a:r>
              <a:rPr lang="en-US" b="1" dirty="0">
                <a:latin typeface="Times New Roman" panose="02020603050405020304" pitchFamily="18" charset="0"/>
                <a:cs typeface="Times New Roman" panose="02020603050405020304" pitchFamily="18" charset="0"/>
              </a:rPr>
              <a:t>2. Unsupervised classification</a:t>
            </a:r>
          </a:p>
          <a:p>
            <a:pPr lvl="5"/>
            <a:r>
              <a:rPr lang="en-US" dirty="0">
                <a:latin typeface="Times New Roman" panose="02020603050405020304" pitchFamily="18" charset="0"/>
                <a:cs typeface="Times New Roman" panose="02020603050405020304" pitchFamily="18" charset="0"/>
              </a:rPr>
              <a:t>Unsupervised classification requires no advance information about the classes of interest. Rather, it examines the data and breaks it into the most prevalent natural spectral groupings, or clusters, present in the data.  </a:t>
            </a:r>
          </a:p>
        </p:txBody>
      </p:sp>
      <p:sp>
        <p:nvSpPr>
          <p:cNvPr id="20" name="Text Box 7">
            <a:extLst>
              <a:ext uri="{FF2B5EF4-FFF2-40B4-BE49-F238E27FC236}">
                <a16:creationId xmlns:a16="http://schemas.microsoft.com/office/drawing/2014/main" id="{1F542CB7-F17E-47C1-A25E-C8698F13A314}"/>
              </a:ext>
            </a:extLst>
          </p:cNvPr>
          <p:cNvSpPr txBox="1"/>
          <p:nvPr/>
        </p:nvSpPr>
        <p:spPr>
          <a:xfrm>
            <a:off x="133031" y="1510672"/>
            <a:ext cx="8111807" cy="738664"/>
          </a:xfrm>
          <a:prstGeom prst="rect">
            <a:avLst/>
          </a:prstGeom>
          <a:noFill/>
        </p:spPr>
        <p:txBody>
          <a:bodyPr wrap="square" rtlCol="0" anchor="t">
            <a:spAutoFit/>
          </a:bodyPr>
          <a:lstStyle/>
          <a:p>
            <a:r>
              <a:rPr lang="en-US" b="1" i="1" dirty="0">
                <a:latin typeface="Times New Roman" panose="02020603050405020304" pitchFamily="18" charset="0"/>
                <a:cs typeface="Times New Roman" panose="02020603050405020304" pitchFamily="18" charset="0"/>
              </a:rPr>
              <a:t>k</a:t>
            </a:r>
            <a:r>
              <a:rPr lang="en-US" b="1" dirty="0">
                <a:latin typeface="Times New Roman" panose="02020603050405020304" pitchFamily="18" charset="0"/>
                <a:cs typeface="Times New Roman" panose="02020603050405020304" pitchFamily="18" charset="0"/>
              </a:rPr>
              <a:t>-means</a:t>
            </a:r>
            <a:r>
              <a:rPr lang="en-US" dirty="0">
                <a:latin typeface="Times New Roman" panose="02020603050405020304" pitchFamily="18" charset="0"/>
                <a:cs typeface="Times New Roman" panose="02020603050405020304" pitchFamily="18" charset="0"/>
              </a:rPr>
              <a:t> is a commonly used partitioning based clustering technique that tries to find a user specified number of clusters </a:t>
            </a:r>
            <a:r>
              <a:rPr lang="en-US" i="1" dirty="0">
                <a:latin typeface="Times New Roman" panose="02020603050405020304" pitchFamily="18" charset="0"/>
                <a:cs typeface="Times New Roman" panose="02020603050405020304" pitchFamily="18" charset="0"/>
              </a:rPr>
              <a:t>(k),</a:t>
            </a:r>
            <a:r>
              <a:rPr lang="en-US" dirty="0">
                <a:latin typeface="Times New Roman" panose="02020603050405020304" pitchFamily="18" charset="0"/>
                <a:cs typeface="Times New Roman" panose="02020603050405020304" pitchFamily="18" charset="0"/>
              </a:rPr>
              <a:t> which are represented by their centroids, by minimizing the square error function. Although </a:t>
            </a:r>
            <a:r>
              <a:rPr lang="en-US" i="1" dirty="0">
                <a:latin typeface="Times New Roman" panose="02020603050405020304" pitchFamily="18" charset="0"/>
                <a:cs typeface="Times New Roman" panose="02020603050405020304" pitchFamily="18" charset="0"/>
              </a:rPr>
              <a:t>k</a:t>
            </a:r>
            <a:r>
              <a:rPr lang="en-US" dirty="0">
                <a:latin typeface="Times New Roman" panose="02020603050405020304" pitchFamily="18" charset="0"/>
                <a:cs typeface="Times New Roman" panose="02020603050405020304" pitchFamily="18" charset="0"/>
              </a:rPr>
              <a:t>-means is simple and can be used for a wide variety of data types.</a:t>
            </a:r>
          </a:p>
        </p:txBody>
      </p:sp>
      <p:pic>
        <p:nvPicPr>
          <p:cNvPr id="21" name="Picture 20">
            <a:extLst>
              <a:ext uri="{FF2B5EF4-FFF2-40B4-BE49-F238E27FC236}">
                <a16:creationId xmlns:a16="http://schemas.microsoft.com/office/drawing/2014/main" id="{E705D3EB-2958-4040-B7EA-1AD2BD2B8A74}"/>
              </a:ext>
            </a:extLst>
          </p:cNvPr>
          <p:cNvPicPr>
            <a:picLocks noChangeAspect="1"/>
          </p:cNvPicPr>
          <p:nvPr/>
        </p:nvPicPr>
        <p:blipFill>
          <a:blip r:embed="rId3"/>
          <a:stretch>
            <a:fillRect/>
          </a:stretch>
        </p:blipFill>
        <p:spPr>
          <a:xfrm>
            <a:off x="5830094" y="2289177"/>
            <a:ext cx="3266806" cy="1834620"/>
          </a:xfrm>
          <a:prstGeom prst="rect">
            <a:avLst/>
          </a:prstGeom>
        </p:spPr>
      </p:pic>
      <p:sp>
        <p:nvSpPr>
          <p:cNvPr id="24" name="Rectangles 9">
            <a:extLst>
              <a:ext uri="{FF2B5EF4-FFF2-40B4-BE49-F238E27FC236}">
                <a16:creationId xmlns:a16="http://schemas.microsoft.com/office/drawing/2014/main" id="{CC9A1A61-D9C4-4F57-A22F-FF7B2A871690}"/>
              </a:ext>
            </a:extLst>
          </p:cNvPr>
          <p:cNvSpPr/>
          <p:nvPr/>
        </p:nvSpPr>
        <p:spPr>
          <a:xfrm>
            <a:off x="2847671" y="1147365"/>
            <a:ext cx="2110087" cy="30289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marL="0" lvl="0" indent="0" algn="ctr" rtl="0">
              <a:spcBef>
                <a:spcPts val="0"/>
              </a:spcBef>
              <a:spcAft>
                <a:spcPts val="0"/>
              </a:spcAft>
              <a:buNone/>
            </a:pPr>
            <a:r>
              <a:rPr lang="en-IN" altLang="en-US" sz="1800" i="1" dirty="0">
                <a:sym typeface="+mn-ea"/>
              </a:rPr>
              <a:t>k-</a:t>
            </a:r>
            <a:r>
              <a:rPr lang="en-IN" altLang="en-US" sz="1800" dirty="0">
                <a:sym typeface="+mn-ea"/>
              </a:rPr>
              <a:t>means clustering</a:t>
            </a:r>
          </a:p>
        </p:txBody>
      </p:sp>
      <p:sp>
        <p:nvSpPr>
          <p:cNvPr id="25" name="TextBox 24">
            <a:extLst>
              <a:ext uri="{FF2B5EF4-FFF2-40B4-BE49-F238E27FC236}">
                <a16:creationId xmlns:a16="http://schemas.microsoft.com/office/drawing/2014/main" id="{4F274F24-E8E3-4499-9E19-47D085FC4B05}"/>
              </a:ext>
            </a:extLst>
          </p:cNvPr>
          <p:cNvSpPr txBox="1"/>
          <p:nvPr/>
        </p:nvSpPr>
        <p:spPr>
          <a:xfrm>
            <a:off x="5940962" y="3934446"/>
            <a:ext cx="3024803" cy="292388"/>
          </a:xfrm>
          <a:prstGeom prst="rect">
            <a:avLst/>
          </a:prstGeom>
          <a:noFill/>
          <a:ln>
            <a:solidFill>
              <a:schemeClr val="tx1"/>
            </a:solidFill>
          </a:ln>
        </p:spPr>
        <p:txBody>
          <a:bodyPr wrap="square" rtlCol="0">
            <a:spAutoFit/>
          </a:bodyPr>
          <a:lstStyle/>
          <a:p>
            <a:pPr algn="ctr"/>
            <a:r>
              <a:rPr lang="en-US" sz="1300" i="1" dirty="0">
                <a:latin typeface="Times New Roman" panose="02020603050405020304" pitchFamily="18" charset="0"/>
                <a:cs typeface="Times New Roman" panose="02020603050405020304" pitchFamily="18" charset="0"/>
              </a:rPr>
              <a:t>k-</a:t>
            </a:r>
            <a:r>
              <a:rPr lang="en-US" sz="1300" dirty="0">
                <a:latin typeface="Times New Roman" panose="02020603050405020304" pitchFamily="18" charset="0"/>
                <a:cs typeface="Times New Roman" panose="02020603050405020304" pitchFamily="18" charset="0"/>
              </a:rPr>
              <a:t>means clustering algorithm</a:t>
            </a:r>
            <a:endParaRPr lang="en-IN" sz="1300" i="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B111438C-53E4-4618-8328-52BD3610DFE6}"/>
              </a:ext>
            </a:extLst>
          </p:cNvPr>
          <p:cNvSpPr txBox="1"/>
          <p:nvPr/>
        </p:nvSpPr>
        <p:spPr>
          <a:xfrm>
            <a:off x="186963" y="2372643"/>
            <a:ext cx="5392306" cy="2354491"/>
          </a:xfrm>
          <a:prstGeom prst="rect">
            <a:avLst/>
          </a:prstGeom>
          <a:solidFill>
            <a:schemeClr val="tx1">
              <a:lumMod val="50000"/>
            </a:schemeClr>
          </a:solidFill>
          <a:ln>
            <a:noFill/>
          </a:ln>
          <a:effectLst/>
          <a:scene3d>
            <a:camera prst="orthographicFront"/>
            <a:lightRig rig="threePt" dir="t"/>
          </a:scene3d>
          <a:sp3d>
            <a:bevelT/>
          </a:sp3d>
        </p:spPr>
        <p:txBody>
          <a:bodyPr wrap="square">
            <a:spAutoFit/>
          </a:bodyPr>
          <a:lstStyle/>
          <a:p>
            <a:pPr>
              <a:lnSpc>
                <a:spcPct val="150000"/>
              </a:lnSpc>
            </a:pPr>
            <a:r>
              <a:rPr lang="en-US" u="sng" dirty="0">
                <a:solidFill>
                  <a:srgbClr val="00FF00"/>
                </a:solidFill>
                <a:latin typeface="Times New Roman" panose="02020603050405020304" pitchFamily="18" charset="0"/>
                <a:cs typeface="Times New Roman" panose="02020603050405020304" pitchFamily="18" charset="0"/>
              </a:rPr>
              <a:t>The steps of the k-means algorithm are written below:</a:t>
            </a:r>
          </a:p>
          <a:p>
            <a:pPr marL="285750" indent="-285750">
              <a:buClr>
                <a:srgbClr val="F9FD51"/>
              </a:buClr>
              <a:buFont typeface="Arial" panose="020B0604020202020204" pitchFamily="34" charset="0"/>
              <a:buChar char="•"/>
            </a:pPr>
            <a:r>
              <a:rPr lang="en-US" dirty="0">
                <a:solidFill>
                  <a:srgbClr val="FFFF00"/>
                </a:solidFill>
                <a:latin typeface="Times New Roman" panose="02020603050405020304" pitchFamily="18" charset="0"/>
                <a:cs typeface="Times New Roman" panose="02020603050405020304" pitchFamily="18" charset="0"/>
              </a:rPr>
              <a:t>Initialization: choose randomly</a:t>
            </a:r>
            <a:r>
              <a:rPr lang="en-US" i="1" dirty="0">
                <a:solidFill>
                  <a:srgbClr val="FFFF00"/>
                </a:solidFill>
                <a:latin typeface="Times New Roman" panose="02020603050405020304" pitchFamily="18" charset="0"/>
                <a:cs typeface="Times New Roman" panose="02020603050405020304" pitchFamily="18" charset="0"/>
              </a:rPr>
              <a:t> k </a:t>
            </a:r>
            <a:r>
              <a:rPr lang="en-US" dirty="0">
                <a:solidFill>
                  <a:srgbClr val="FFFF00"/>
                </a:solidFill>
                <a:latin typeface="Times New Roman" panose="02020603050405020304" pitchFamily="18" charset="0"/>
                <a:cs typeface="Times New Roman" panose="02020603050405020304" pitchFamily="18" charset="0"/>
              </a:rPr>
              <a:t>pixel vectors (data points) to initialize the clusters.</a:t>
            </a:r>
          </a:p>
          <a:p>
            <a:pPr marL="285750" indent="-285750">
              <a:buClr>
                <a:srgbClr val="F9FD51"/>
              </a:buClr>
              <a:buFont typeface="Arial" panose="020B0604020202020204" pitchFamily="34" charset="0"/>
              <a:buChar char="•"/>
            </a:pPr>
            <a:endParaRPr lang="en-US" dirty="0">
              <a:solidFill>
                <a:srgbClr val="FFFF00"/>
              </a:solidFill>
              <a:latin typeface="Times New Roman" panose="02020603050405020304" pitchFamily="18" charset="0"/>
              <a:cs typeface="Times New Roman" panose="02020603050405020304" pitchFamily="18" charset="0"/>
            </a:endParaRPr>
          </a:p>
          <a:p>
            <a:pPr marL="285750" indent="-285750">
              <a:buClr>
                <a:srgbClr val="F9FD51"/>
              </a:buClr>
              <a:buFont typeface="Arial" panose="020B0604020202020204" pitchFamily="34" charset="0"/>
              <a:buChar char="•"/>
            </a:pPr>
            <a:r>
              <a:rPr lang="en-US" dirty="0">
                <a:solidFill>
                  <a:srgbClr val="FFFF00"/>
                </a:solidFill>
                <a:latin typeface="Times New Roman" panose="02020603050405020304" pitchFamily="18" charset="0"/>
                <a:cs typeface="Times New Roman" panose="02020603050405020304" pitchFamily="18" charset="0"/>
              </a:rPr>
              <a:t>Nearest-neighbor search: for each input vector, find the cluster center that is closest, and assign that input vector to the corresponding cluster. </a:t>
            </a:r>
          </a:p>
          <a:p>
            <a:pPr marL="285750" indent="-285750">
              <a:buClr>
                <a:srgbClr val="F9FD51"/>
              </a:buClr>
              <a:buFont typeface="Arial" panose="020B0604020202020204" pitchFamily="34" charset="0"/>
              <a:buChar char="•"/>
            </a:pPr>
            <a:endParaRPr lang="en-US" dirty="0">
              <a:solidFill>
                <a:srgbClr val="FFFF00"/>
              </a:solidFill>
              <a:latin typeface="Times New Roman" panose="02020603050405020304" pitchFamily="18" charset="0"/>
              <a:cs typeface="Times New Roman" panose="02020603050405020304" pitchFamily="18" charset="0"/>
            </a:endParaRPr>
          </a:p>
          <a:p>
            <a:pPr marL="285750" indent="-285750">
              <a:buClr>
                <a:srgbClr val="F9FD51"/>
              </a:buClr>
              <a:buFont typeface="Arial" panose="020B0604020202020204" pitchFamily="34" charset="0"/>
              <a:buChar char="•"/>
            </a:pPr>
            <a:r>
              <a:rPr lang="en-US" dirty="0">
                <a:solidFill>
                  <a:srgbClr val="FFFF00"/>
                </a:solidFill>
                <a:latin typeface="Times New Roman" panose="02020603050405020304" pitchFamily="18" charset="0"/>
                <a:cs typeface="Times New Roman" panose="02020603050405020304" pitchFamily="18" charset="0"/>
              </a:rPr>
              <a:t>Mean update: update the cluster centers in each cluster using the mean (centroid) of the input vectors assigned to that cluster.</a:t>
            </a:r>
          </a:p>
        </p:txBody>
      </p:sp>
    </p:spTree>
    <p:extLst>
      <p:ext uri="{BB962C8B-B14F-4D97-AF65-F5344CB8AC3E}">
        <p14:creationId xmlns:p14="http://schemas.microsoft.com/office/powerpoint/2010/main" val="2760702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8" name="Text Box 7"/>
          <p:cNvSpPr txBox="1"/>
          <p:nvPr/>
        </p:nvSpPr>
        <p:spPr>
          <a:xfrm>
            <a:off x="419014" y="770748"/>
            <a:ext cx="8549726" cy="700000"/>
          </a:xfrm>
          <a:prstGeom prst="rect">
            <a:avLst/>
          </a:prstGeom>
          <a:noFill/>
        </p:spPr>
        <p:txBody>
          <a:bodyPr wrap="square" rtlCol="0" anchor="t">
            <a:spAutoFit/>
          </a:bodyPr>
          <a:lstStyle/>
          <a:p>
            <a:pPr>
              <a:lnSpc>
                <a:spcPct val="150000"/>
              </a:lnSpc>
            </a:pPr>
            <a:r>
              <a:rPr lang="en-US" b="1" dirty="0">
                <a:latin typeface="Times New Roman" panose="02020603050405020304" pitchFamily="18" charset="0"/>
                <a:cs typeface="Times New Roman" panose="02020603050405020304" pitchFamily="18" charset="0"/>
              </a:rPr>
              <a:t>Gini</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Impurity</a:t>
            </a:r>
            <a:r>
              <a:rPr lang="en-US" dirty="0">
                <a:latin typeface="Times New Roman" panose="02020603050405020304" pitchFamily="18" charset="0"/>
                <a:cs typeface="Times New Roman" panose="02020603050405020304" pitchFamily="18" charset="0"/>
              </a:rPr>
              <a:t> measures the probability for a random instance being misclassified when chosen randomly.  The </a:t>
            </a:r>
            <a:r>
              <a:rPr lang="en-US" b="1" dirty="0">
                <a:latin typeface="Times New Roman" panose="02020603050405020304" pitchFamily="18" charset="0"/>
                <a:cs typeface="Times New Roman" panose="02020603050405020304" pitchFamily="18" charset="0"/>
              </a:rPr>
              <a:t>lower</a:t>
            </a:r>
            <a:r>
              <a:rPr lang="en-US" dirty="0">
                <a:latin typeface="Times New Roman" panose="02020603050405020304" pitchFamily="18" charset="0"/>
                <a:cs typeface="Times New Roman" panose="02020603050405020304" pitchFamily="18" charset="0"/>
              </a:rPr>
              <a:t> the </a:t>
            </a:r>
            <a:r>
              <a:rPr lang="en-US" b="1" dirty="0">
                <a:latin typeface="Times New Roman" panose="02020603050405020304" pitchFamily="18" charset="0"/>
                <a:cs typeface="Times New Roman" panose="02020603050405020304" pitchFamily="18" charset="0"/>
              </a:rPr>
              <a:t>Gini Impurity</a:t>
            </a:r>
            <a:r>
              <a:rPr lang="en-US" dirty="0">
                <a:latin typeface="Times New Roman" panose="02020603050405020304" pitchFamily="18" charset="0"/>
                <a:cs typeface="Times New Roman" panose="02020603050405020304" pitchFamily="18" charset="0"/>
              </a:rPr>
              <a:t>, the </a:t>
            </a:r>
            <a:r>
              <a:rPr lang="en-US" b="1" dirty="0">
                <a:latin typeface="Times New Roman" panose="02020603050405020304" pitchFamily="18" charset="0"/>
                <a:cs typeface="Times New Roman" panose="02020603050405020304" pitchFamily="18" charset="0"/>
              </a:rPr>
              <a:t>lower</a:t>
            </a:r>
            <a:r>
              <a:rPr lang="en-US" dirty="0">
                <a:latin typeface="Times New Roman" panose="02020603050405020304" pitchFamily="18" charset="0"/>
                <a:cs typeface="Times New Roman" panose="02020603050405020304" pitchFamily="18" charset="0"/>
              </a:rPr>
              <a:t> the </a:t>
            </a:r>
            <a:r>
              <a:rPr lang="en-US" b="1" dirty="0">
                <a:latin typeface="Times New Roman" panose="02020603050405020304" pitchFamily="18" charset="0"/>
                <a:cs typeface="Times New Roman" panose="02020603050405020304" pitchFamily="18" charset="0"/>
              </a:rPr>
              <a:t>likelihood</a:t>
            </a:r>
            <a:r>
              <a:rPr lang="en-US" dirty="0">
                <a:latin typeface="Times New Roman" panose="02020603050405020304" pitchFamily="18" charset="0"/>
                <a:cs typeface="Times New Roman" panose="02020603050405020304" pitchFamily="18" charset="0"/>
              </a:rPr>
              <a:t> of misclassification. </a:t>
            </a:r>
          </a:p>
        </p:txBody>
      </p:sp>
      <p:sp>
        <p:nvSpPr>
          <p:cNvPr id="10" name="Rectangles 9"/>
          <p:cNvSpPr/>
          <p:nvPr/>
        </p:nvSpPr>
        <p:spPr>
          <a:xfrm>
            <a:off x="3703160" y="228321"/>
            <a:ext cx="1691640" cy="30289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marL="0" lvl="0" indent="0" algn="ctr" rtl="0">
              <a:spcBef>
                <a:spcPts val="0"/>
              </a:spcBef>
              <a:spcAft>
                <a:spcPts val="0"/>
              </a:spcAft>
              <a:buNone/>
            </a:pPr>
            <a:r>
              <a:rPr lang="en-IN" altLang="en-US" sz="1800" dirty="0">
                <a:sym typeface="+mn-ea"/>
              </a:rPr>
              <a:t>Gini Impurity</a:t>
            </a:r>
          </a:p>
        </p:txBody>
      </p:sp>
      <p:sp>
        <p:nvSpPr>
          <p:cNvPr id="19" name="Rectangles 9">
            <a:extLst>
              <a:ext uri="{FF2B5EF4-FFF2-40B4-BE49-F238E27FC236}">
                <a16:creationId xmlns:a16="http://schemas.microsoft.com/office/drawing/2014/main" id="{C31F974F-EFCB-4692-99A5-7A0E64BF32A4}"/>
              </a:ext>
            </a:extLst>
          </p:cNvPr>
          <p:cNvSpPr/>
          <p:nvPr/>
        </p:nvSpPr>
        <p:spPr>
          <a:xfrm>
            <a:off x="8682989" y="4840605"/>
            <a:ext cx="445295" cy="30289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marL="0" lvl="0" indent="0" algn="ctr" rtl="0">
              <a:spcBef>
                <a:spcPts val="0"/>
              </a:spcBef>
              <a:spcAft>
                <a:spcPts val="0"/>
              </a:spcAft>
              <a:buNone/>
            </a:pPr>
            <a:r>
              <a:rPr lang="en-US" altLang="en-US" sz="1800" dirty="0">
                <a:sym typeface="+mn-ea"/>
              </a:rPr>
              <a:t>15</a:t>
            </a:r>
            <a:endParaRPr lang="en-IN" altLang="en-US" sz="1800" dirty="0">
              <a:sym typeface="+mn-ea"/>
            </a:endParaRPr>
          </a:p>
        </p:txBody>
      </p:sp>
      <p:sp>
        <p:nvSpPr>
          <p:cNvPr id="9" name="TextBox 8">
            <a:extLst>
              <a:ext uri="{FF2B5EF4-FFF2-40B4-BE49-F238E27FC236}">
                <a16:creationId xmlns:a16="http://schemas.microsoft.com/office/drawing/2014/main" id="{E3ACEEA2-6D9D-4323-AFCA-FE134E163BDA}"/>
              </a:ext>
            </a:extLst>
          </p:cNvPr>
          <p:cNvSpPr txBox="1"/>
          <p:nvPr/>
        </p:nvSpPr>
        <p:spPr>
          <a:xfrm>
            <a:off x="4693877" y="4523642"/>
            <a:ext cx="4499300" cy="276999"/>
          </a:xfrm>
          <a:prstGeom prst="rect">
            <a:avLst/>
          </a:prstGeom>
          <a:noFill/>
        </p:spPr>
        <p:txBody>
          <a:bodyPr wrap="square">
            <a:spAutoFit/>
          </a:bodyPr>
          <a:lstStyle/>
          <a:p>
            <a:r>
              <a:rPr lang="en-IN" sz="1200" u="sng" dirty="0">
                <a:solidFill>
                  <a:schemeClr val="tx1">
                    <a:lumMod val="50000"/>
                  </a:schemeClr>
                </a:solidFill>
                <a:hlinkClick r:id="rId3">
                  <a:extLst>
                    <a:ext uri="{A12FA001-AC4F-418D-AE19-62706E023703}">
                      <ahyp:hlinkClr xmlns:ahyp="http://schemas.microsoft.com/office/drawing/2018/hyperlinkcolor" val="tx"/>
                    </a:ext>
                  </a:extLst>
                </a:hlinkClick>
              </a:rPr>
              <a:t>Source:</a:t>
            </a:r>
            <a:r>
              <a:rPr lang="en-IN" sz="1200" dirty="0">
                <a:solidFill>
                  <a:srgbClr val="0070C0"/>
                </a:solidFill>
                <a:hlinkClick r:id="rId3">
                  <a:extLst>
                    <a:ext uri="{A12FA001-AC4F-418D-AE19-62706E023703}">
                      <ahyp:hlinkClr xmlns:ahyp="http://schemas.microsoft.com/office/drawing/2018/hyperlinkcolor" val="tx"/>
                    </a:ext>
                  </a:extLst>
                </a:hlinkClick>
              </a:rPr>
              <a:t> https://www.learndatasci.com/glossary/gini-impurity/</a:t>
            </a:r>
            <a:endParaRPr lang="en-IN" sz="1050" dirty="0"/>
          </a:p>
        </p:txBody>
      </p:sp>
      <p:sp>
        <p:nvSpPr>
          <p:cNvPr id="20" name="TextBox 19">
            <a:extLst>
              <a:ext uri="{FF2B5EF4-FFF2-40B4-BE49-F238E27FC236}">
                <a16:creationId xmlns:a16="http://schemas.microsoft.com/office/drawing/2014/main" id="{CE6D729F-DD92-485A-A1B3-8F8CB0FF2A27}"/>
              </a:ext>
            </a:extLst>
          </p:cNvPr>
          <p:cNvSpPr txBox="1"/>
          <p:nvPr/>
        </p:nvSpPr>
        <p:spPr>
          <a:xfrm>
            <a:off x="381619" y="1646917"/>
            <a:ext cx="4822842" cy="1992661"/>
          </a:xfrm>
          <a:prstGeom prst="rect">
            <a:avLst/>
          </a:prstGeom>
          <a:solidFill>
            <a:schemeClr val="tx1">
              <a:lumMod val="50000"/>
            </a:schemeClr>
          </a:solidFill>
          <a:ln>
            <a:noFill/>
          </a:ln>
          <a:effectLst/>
          <a:scene3d>
            <a:camera prst="orthographicFront"/>
            <a:lightRig rig="threePt" dir="t"/>
          </a:scene3d>
          <a:sp3d>
            <a:bevelT/>
          </a:sp3d>
        </p:spPr>
        <p:txBody>
          <a:bodyPr wrap="square">
            <a:spAutoFit/>
          </a:bodyPr>
          <a:lstStyle/>
          <a:p>
            <a:pPr>
              <a:lnSpc>
                <a:spcPct val="150000"/>
              </a:lnSpc>
              <a:buClr>
                <a:srgbClr val="FFFF00"/>
              </a:buClr>
            </a:pPr>
            <a:r>
              <a:rPr lang="en-US" dirty="0">
                <a:solidFill>
                  <a:srgbClr val="00FF00"/>
                </a:solidFill>
                <a:latin typeface="Times New Roman" panose="02020603050405020304" pitchFamily="18" charset="0"/>
                <a:cs typeface="Times New Roman" panose="02020603050405020304" pitchFamily="18" charset="0"/>
              </a:rPr>
              <a:t>Consider a dataset </a:t>
            </a:r>
            <a:r>
              <a:rPr lang="en-US" i="1" dirty="0">
                <a:solidFill>
                  <a:srgbClr val="F9FD51"/>
                </a:solidFill>
                <a:latin typeface="Times New Roman" panose="02020603050405020304" pitchFamily="18" charset="0"/>
                <a:cs typeface="Times New Roman" panose="02020603050405020304" pitchFamily="18" charset="0"/>
              </a:rPr>
              <a:t>D</a:t>
            </a:r>
            <a:r>
              <a:rPr lang="en-US" dirty="0">
                <a:solidFill>
                  <a:srgbClr val="00FF00"/>
                </a:solidFill>
                <a:latin typeface="Times New Roman" panose="02020603050405020304" pitchFamily="18" charset="0"/>
                <a:cs typeface="Times New Roman" panose="02020603050405020304" pitchFamily="18" charset="0"/>
              </a:rPr>
              <a:t> that contains samples from </a:t>
            </a:r>
            <a:r>
              <a:rPr lang="en-US" i="1" dirty="0">
                <a:solidFill>
                  <a:srgbClr val="F9FD51"/>
                </a:solidFill>
                <a:latin typeface="Times New Roman" panose="02020603050405020304" pitchFamily="18" charset="0"/>
                <a:cs typeface="Times New Roman" panose="02020603050405020304" pitchFamily="18" charset="0"/>
              </a:rPr>
              <a:t>k</a:t>
            </a:r>
            <a:r>
              <a:rPr lang="en-US" dirty="0">
                <a:solidFill>
                  <a:srgbClr val="00FF00"/>
                </a:solidFill>
                <a:latin typeface="Times New Roman" panose="02020603050405020304" pitchFamily="18" charset="0"/>
                <a:cs typeface="Times New Roman" panose="02020603050405020304" pitchFamily="18" charset="0"/>
              </a:rPr>
              <a:t> classes. The probability of samples belonging to class </a:t>
            </a:r>
            <a:r>
              <a:rPr lang="en-US" i="1" dirty="0" err="1">
                <a:solidFill>
                  <a:srgbClr val="F9FD51"/>
                </a:solidFill>
                <a:latin typeface="Times New Roman" panose="02020603050405020304" pitchFamily="18" charset="0"/>
                <a:cs typeface="Times New Roman" panose="02020603050405020304" pitchFamily="18" charset="0"/>
              </a:rPr>
              <a:t>i</a:t>
            </a:r>
            <a:r>
              <a:rPr lang="en-US" dirty="0">
                <a:solidFill>
                  <a:srgbClr val="00FF00"/>
                </a:solidFill>
                <a:latin typeface="Times New Roman" panose="02020603050405020304" pitchFamily="18" charset="0"/>
                <a:cs typeface="Times New Roman" panose="02020603050405020304" pitchFamily="18" charset="0"/>
              </a:rPr>
              <a:t> at a given node can be denoted as </a:t>
            </a:r>
            <a:r>
              <a:rPr lang="en-US" i="1" dirty="0">
                <a:solidFill>
                  <a:srgbClr val="F9FD51"/>
                </a:solidFill>
                <a:latin typeface="Times New Roman" panose="02020603050405020304" pitchFamily="18" charset="0"/>
                <a:cs typeface="Times New Roman" panose="02020603050405020304" pitchFamily="18" charset="0"/>
              </a:rPr>
              <a:t>pi</a:t>
            </a:r>
            <a:r>
              <a:rPr lang="en-US" dirty="0">
                <a:solidFill>
                  <a:srgbClr val="00FF00"/>
                </a:solidFill>
                <a:latin typeface="Times New Roman" panose="02020603050405020304" pitchFamily="18" charset="0"/>
                <a:cs typeface="Times New Roman" panose="02020603050405020304" pitchFamily="18" charset="0"/>
              </a:rPr>
              <a:t>. Then the Gini Impurity of  is defined as:</a:t>
            </a:r>
            <a:endParaRPr lang="en-US" dirty="0">
              <a:solidFill>
                <a:srgbClr val="F9FD51"/>
              </a:solidFill>
              <a:latin typeface="Times New Roman" panose="02020603050405020304" pitchFamily="18" charset="0"/>
              <a:cs typeface="Times New Roman" panose="02020603050405020304" pitchFamily="18" charset="0"/>
            </a:endParaRPr>
          </a:p>
          <a:p>
            <a:pPr>
              <a:lnSpc>
                <a:spcPct val="150000"/>
              </a:lnSpc>
              <a:buClr>
                <a:srgbClr val="FFFF00"/>
              </a:buClr>
            </a:pPr>
            <a:endParaRPr lang="en-US" dirty="0">
              <a:solidFill>
                <a:srgbClr val="F9FD51"/>
              </a:solidFill>
              <a:latin typeface="Times New Roman" panose="02020603050405020304" pitchFamily="18" charset="0"/>
              <a:cs typeface="Times New Roman" panose="02020603050405020304" pitchFamily="18" charset="0"/>
            </a:endParaRPr>
          </a:p>
          <a:p>
            <a:pPr>
              <a:lnSpc>
                <a:spcPct val="150000"/>
              </a:lnSpc>
              <a:buClr>
                <a:srgbClr val="FFFF00"/>
              </a:buClr>
            </a:pPr>
            <a:endParaRPr lang="en-US" dirty="0">
              <a:solidFill>
                <a:srgbClr val="F9FD51"/>
              </a:solidFill>
              <a:latin typeface="Times New Roman" panose="02020603050405020304" pitchFamily="18" charset="0"/>
              <a:cs typeface="Times New Roman" panose="02020603050405020304" pitchFamily="18" charset="0"/>
            </a:endParaRPr>
          </a:p>
          <a:p>
            <a:pPr>
              <a:lnSpc>
                <a:spcPct val="150000"/>
              </a:lnSpc>
              <a:buClr>
                <a:srgbClr val="FFFF00"/>
              </a:buClr>
            </a:pPr>
            <a:endParaRPr lang="en-US" dirty="0">
              <a:solidFill>
                <a:srgbClr val="F9FD51"/>
              </a:solidFill>
              <a:latin typeface="Times New Roman" panose="02020603050405020304" pitchFamily="18" charset="0"/>
              <a:cs typeface="Times New Roman" panose="02020603050405020304" pitchFamily="18" charset="0"/>
            </a:endParaRPr>
          </a:p>
        </p:txBody>
      </p:sp>
      <p:graphicFrame>
        <p:nvGraphicFramePr>
          <p:cNvPr id="14" name="Object 13">
            <a:extLst>
              <a:ext uri="{FF2B5EF4-FFF2-40B4-BE49-F238E27FC236}">
                <a16:creationId xmlns:a16="http://schemas.microsoft.com/office/drawing/2014/main" id="{43B5D110-8D58-4C43-B901-1969369CA6F0}"/>
              </a:ext>
            </a:extLst>
          </p:cNvPr>
          <p:cNvGraphicFramePr>
            <a:graphicFrameLocks noChangeAspect="1"/>
          </p:cNvGraphicFramePr>
          <p:nvPr/>
        </p:nvGraphicFramePr>
        <p:xfrm>
          <a:off x="1597025" y="2814638"/>
          <a:ext cx="2163763" cy="728662"/>
        </p:xfrm>
        <a:graphic>
          <a:graphicData uri="http://schemas.openxmlformats.org/presentationml/2006/ole">
            <mc:AlternateContent xmlns:mc="http://schemas.openxmlformats.org/markup-compatibility/2006">
              <mc:Choice xmlns:v="urn:schemas-microsoft-com:vml" Requires="v">
                <p:oleObj name="Equation" r:id="rId4" imgW="1282680" imgH="431640" progId="Equation.DSMT4">
                  <p:embed/>
                </p:oleObj>
              </mc:Choice>
              <mc:Fallback>
                <p:oleObj name="Equation" r:id="rId4" imgW="1282680" imgH="431640" progId="Equation.DSMT4">
                  <p:embed/>
                  <p:pic>
                    <p:nvPicPr>
                      <p:cNvPr id="14" name="Object 13">
                        <a:extLst>
                          <a:ext uri="{FF2B5EF4-FFF2-40B4-BE49-F238E27FC236}">
                            <a16:creationId xmlns:a16="http://schemas.microsoft.com/office/drawing/2014/main" id="{43B5D110-8D58-4C43-B901-1969369CA6F0}"/>
                          </a:ext>
                        </a:extLst>
                      </p:cNvPr>
                      <p:cNvPicPr/>
                      <p:nvPr/>
                    </p:nvPicPr>
                    <p:blipFill>
                      <a:blip r:embed="rId5"/>
                      <a:stretch>
                        <a:fillRect/>
                      </a:stretch>
                    </p:blipFill>
                    <p:spPr>
                      <a:xfrm>
                        <a:off x="1597025" y="2814638"/>
                        <a:ext cx="2163763" cy="728662"/>
                      </a:xfrm>
                      <a:prstGeom prst="rect">
                        <a:avLst/>
                      </a:prstGeom>
                    </p:spPr>
                  </p:pic>
                </p:oleObj>
              </mc:Fallback>
            </mc:AlternateContent>
          </a:graphicData>
        </a:graphic>
      </p:graphicFrame>
      <p:pic>
        <p:nvPicPr>
          <p:cNvPr id="3" name="Picture 2">
            <a:extLst>
              <a:ext uri="{FF2B5EF4-FFF2-40B4-BE49-F238E27FC236}">
                <a16:creationId xmlns:a16="http://schemas.microsoft.com/office/drawing/2014/main" id="{468CB23F-8A9F-47AF-90D4-AFC84C23BB17}"/>
              </a:ext>
            </a:extLst>
          </p:cNvPr>
          <p:cNvPicPr>
            <a:picLocks noChangeAspect="1"/>
          </p:cNvPicPr>
          <p:nvPr/>
        </p:nvPicPr>
        <p:blipFill rotWithShape="1">
          <a:blip r:embed="rId6"/>
          <a:srcRect l="5890" t="3857" r="6486"/>
          <a:stretch/>
        </p:blipFill>
        <p:spPr>
          <a:xfrm>
            <a:off x="5655474" y="1282019"/>
            <a:ext cx="3313266" cy="2868852"/>
          </a:xfrm>
          <a:prstGeom prst="rect">
            <a:avLst/>
          </a:prstGeom>
        </p:spPr>
      </p:pic>
    </p:spTree>
    <p:extLst>
      <p:ext uri="{BB962C8B-B14F-4D97-AF65-F5344CB8AC3E}">
        <p14:creationId xmlns:p14="http://schemas.microsoft.com/office/powerpoint/2010/main" val="469947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43" name="Rectangles 9">
            <a:extLst>
              <a:ext uri="{FF2B5EF4-FFF2-40B4-BE49-F238E27FC236}">
                <a16:creationId xmlns:a16="http://schemas.microsoft.com/office/drawing/2014/main" id="{451768BA-223B-46B1-9A82-E4BDB4478A1A}"/>
              </a:ext>
            </a:extLst>
          </p:cNvPr>
          <p:cNvSpPr/>
          <p:nvPr/>
        </p:nvSpPr>
        <p:spPr>
          <a:xfrm>
            <a:off x="8682989" y="4840605"/>
            <a:ext cx="445295" cy="30289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marL="0" lvl="0" indent="0" algn="ctr" rtl="0">
              <a:spcBef>
                <a:spcPts val="0"/>
              </a:spcBef>
              <a:spcAft>
                <a:spcPts val="0"/>
              </a:spcAft>
              <a:buNone/>
            </a:pPr>
            <a:r>
              <a:rPr lang="en-US" altLang="en-US" sz="1800" dirty="0">
                <a:sym typeface="+mn-ea"/>
              </a:rPr>
              <a:t>16</a:t>
            </a:r>
            <a:endParaRPr lang="en-IN" altLang="en-US" sz="1800" dirty="0">
              <a:sym typeface="+mn-ea"/>
            </a:endParaRPr>
          </a:p>
        </p:txBody>
      </p:sp>
      <p:sp>
        <p:nvSpPr>
          <p:cNvPr id="14" name="文本框 85">
            <a:extLst>
              <a:ext uri="{FF2B5EF4-FFF2-40B4-BE49-F238E27FC236}">
                <a16:creationId xmlns:a16="http://schemas.microsoft.com/office/drawing/2014/main" id="{AF09303D-492F-4087-9F2B-DA043CBB0BBC}"/>
              </a:ext>
            </a:extLst>
          </p:cNvPr>
          <p:cNvSpPr txBox="1"/>
          <p:nvPr/>
        </p:nvSpPr>
        <p:spPr>
          <a:xfrm>
            <a:off x="2630884" y="339725"/>
            <a:ext cx="3659505" cy="348813"/>
          </a:xfrm>
          <a:prstGeom prst="rect">
            <a:avLst/>
          </a:prstGeom>
          <a:noFill/>
        </p:spPr>
        <p:txBody>
          <a:bodyPr wrap="square" rtlCol="0">
            <a:spAutoFit/>
          </a:bodyPr>
          <a:lstStyle/>
          <a:p>
            <a:pPr algn="ctr">
              <a:lnSpc>
                <a:spcPts val="2000"/>
              </a:lnSpc>
              <a:spcBef>
                <a:spcPts val="0"/>
              </a:spcBef>
              <a:spcAft>
                <a:spcPts val="0"/>
              </a:spcAft>
            </a:pPr>
            <a:r>
              <a:rPr lang="en-IN" altLang="en-US" sz="2000" b="1" kern="1200" dirty="0">
                <a:solidFill>
                  <a:srgbClr val="342B02"/>
                </a:solidFill>
                <a:ea typeface="华文中宋"/>
                <a:sym typeface="Times New Roman" panose="02020603050405020304"/>
              </a:rPr>
              <a:t>Proposed  </a:t>
            </a:r>
            <a:r>
              <a:rPr lang="en-IN" altLang="en-US" sz="2000" b="1" kern="1200" dirty="0">
                <a:solidFill>
                  <a:srgbClr val="342B02"/>
                </a:solidFill>
                <a:latin typeface="Arial" panose="020B0604020202020204"/>
                <a:ea typeface="华文中宋"/>
                <a:cs typeface="Arial" panose="020B0604020202020204"/>
                <a:sym typeface="Times New Roman" panose="02020603050405020304"/>
              </a:rPr>
              <a:t>Methodology</a:t>
            </a:r>
          </a:p>
        </p:txBody>
      </p:sp>
      <p:sp>
        <p:nvSpPr>
          <p:cNvPr id="2" name="Flowchart: Process 1">
            <a:extLst>
              <a:ext uri="{FF2B5EF4-FFF2-40B4-BE49-F238E27FC236}">
                <a16:creationId xmlns:a16="http://schemas.microsoft.com/office/drawing/2014/main" id="{B01345C4-69B9-29B0-6D6E-1C0C28FC4032}"/>
              </a:ext>
            </a:extLst>
          </p:cNvPr>
          <p:cNvSpPr/>
          <p:nvPr/>
        </p:nvSpPr>
        <p:spPr>
          <a:xfrm>
            <a:off x="272885" y="2438399"/>
            <a:ext cx="1368879" cy="447679"/>
          </a:xfrm>
          <a:prstGeom prst="flowChartProcess">
            <a:avLst/>
          </a:prstGeom>
          <a:solidFill>
            <a:srgbClr val="00206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Hyperspectral Image</a:t>
            </a:r>
            <a:endParaRPr lang="en-IN" b="1" dirty="0">
              <a:solidFill>
                <a:schemeClr val="bg1"/>
              </a:solidFill>
            </a:endParaRPr>
          </a:p>
        </p:txBody>
      </p:sp>
      <p:sp>
        <p:nvSpPr>
          <p:cNvPr id="3" name="Flowchart: Process 2">
            <a:extLst>
              <a:ext uri="{FF2B5EF4-FFF2-40B4-BE49-F238E27FC236}">
                <a16:creationId xmlns:a16="http://schemas.microsoft.com/office/drawing/2014/main" id="{C925A397-E633-103A-DFD2-76922B52D8C5}"/>
              </a:ext>
            </a:extLst>
          </p:cNvPr>
          <p:cNvSpPr/>
          <p:nvPr/>
        </p:nvSpPr>
        <p:spPr>
          <a:xfrm>
            <a:off x="2232152" y="2429817"/>
            <a:ext cx="1383923" cy="455136"/>
          </a:xfrm>
          <a:prstGeom prst="flowChartProcess">
            <a:avLst/>
          </a:prstGeom>
          <a:solidFill>
            <a:srgbClr val="00206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Image Segmentation</a:t>
            </a:r>
            <a:endParaRPr lang="en-IN" b="1" dirty="0">
              <a:solidFill>
                <a:schemeClr val="bg1"/>
              </a:solidFill>
            </a:endParaRPr>
          </a:p>
        </p:txBody>
      </p:sp>
      <p:cxnSp>
        <p:nvCxnSpPr>
          <p:cNvPr id="4" name="Straight Arrow Connector 3">
            <a:extLst>
              <a:ext uri="{FF2B5EF4-FFF2-40B4-BE49-F238E27FC236}">
                <a16:creationId xmlns:a16="http://schemas.microsoft.com/office/drawing/2014/main" id="{83458A77-AC0A-7850-B49C-278866D633C1}"/>
              </a:ext>
            </a:extLst>
          </p:cNvPr>
          <p:cNvCxnSpPr>
            <a:cxnSpLocks/>
            <a:stCxn id="2" idx="3"/>
            <a:endCxn id="3" idx="1"/>
          </p:cNvCxnSpPr>
          <p:nvPr/>
        </p:nvCxnSpPr>
        <p:spPr>
          <a:xfrm flipV="1">
            <a:off x="1641764" y="2657385"/>
            <a:ext cx="590388" cy="48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Flowchart: Process 4">
            <a:extLst>
              <a:ext uri="{FF2B5EF4-FFF2-40B4-BE49-F238E27FC236}">
                <a16:creationId xmlns:a16="http://schemas.microsoft.com/office/drawing/2014/main" id="{DF3CE604-7BAC-CD8F-CE35-5F512BAB32FE}"/>
              </a:ext>
            </a:extLst>
          </p:cNvPr>
          <p:cNvSpPr/>
          <p:nvPr/>
        </p:nvSpPr>
        <p:spPr>
          <a:xfrm>
            <a:off x="4150520" y="2429817"/>
            <a:ext cx="1171576" cy="455136"/>
          </a:xfrm>
          <a:prstGeom prst="flowChartProcess">
            <a:avLst/>
          </a:prstGeom>
          <a:solidFill>
            <a:srgbClr val="00206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Local Band Selection </a:t>
            </a:r>
            <a:endParaRPr lang="en-IN" b="1" dirty="0">
              <a:solidFill>
                <a:schemeClr val="bg1"/>
              </a:solidFill>
            </a:endParaRPr>
          </a:p>
        </p:txBody>
      </p:sp>
      <p:cxnSp>
        <p:nvCxnSpPr>
          <p:cNvPr id="6" name="Straight Arrow Connector 5">
            <a:extLst>
              <a:ext uri="{FF2B5EF4-FFF2-40B4-BE49-F238E27FC236}">
                <a16:creationId xmlns:a16="http://schemas.microsoft.com/office/drawing/2014/main" id="{94C26672-0949-0C7A-05E2-8A6E2BA224A1}"/>
              </a:ext>
            </a:extLst>
          </p:cNvPr>
          <p:cNvCxnSpPr>
            <a:cxnSpLocks/>
            <a:stCxn id="3" idx="3"/>
            <a:endCxn id="5" idx="1"/>
          </p:cNvCxnSpPr>
          <p:nvPr/>
        </p:nvCxnSpPr>
        <p:spPr>
          <a:xfrm>
            <a:off x="3616075" y="2657385"/>
            <a:ext cx="53444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Flowchart: Process 6">
            <a:extLst>
              <a:ext uri="{FF2B5EF4-FFF2-40B4-BE49-F238E27FC236}">
                <a16:creationId xmlns:a16="http://schemas.microsoft.com/office/drawing/2014/main" id="{2DB0D6BA-5C6F-8F1D-5A8B-4996C02FDF4D}"/>
              </a:ext>
            </a:extLst>
          </p:cNvPr>
          <p:cNvSpPr/>
          <p:nvPr/>
        </p:nvSpPr>
        <p:spPr>
          <a:xfrm>
            <a:off x="5868320" y="2429817"/>
            <a:ext cx="1064066" cy="455136"/>
          </a:xfrm>
          <a:prstGeom prst="flowChartProcess">
            <a:avLst/>
          </a:prstGeom>
          <a:solidFill>
            <a:srgbClr val="002060"/>
          </a:solidFill>
          <a:ln w="127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Clustering</a:t>
            </a:r>
            <a:endParaRPr lang="en-IN" b="1" dirty="0">
              <a:solidFill>
                <a:schemeClr val="bg1"/>
              </a:solidFill>
            </a:endParaRPr>
          </a:p>
        </p:txBody>
      </p:sp>
      <p:cxnSp>
        <p:nvCxnSpPr>
          <p:cNvPr id="8" name="Straight Arrow Connector 7">
            <a:extLst>
              <a:ext uri="{FF2B5EF4-FFF2-40B4-BE49-F238E27FC236}">
                <a16:creationId xmlns:a16="http://schemas.microsoft.com/office/drawing/2014/main" id="{00EBAC71-160E-C5EC-1F16-B78363A78ADB}"/>
              </a:ext>
            </a:extLst>
          </p:cNvPr>
          <p:cNvCxnSpPr>
            <a:cxnSpLocks/>
            <a:stCxn id="5" idx="3"/>
            <a:endCxn id="7" idx="1"/>
          </p:cNvCxnSpPr>
          <p:nvPr/>
        </p:nvCxnSpPr>
        <p:spPr>
          <a:xfrm>
            <a:off x="5322096" y="2657385"/>
            <a:ext cx="54622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Flowchart: Process 8">
            <a:extLst>
              <a:ext uri="{FF2B5EF4-FFF2-40B4-BE49-F238E27FC236}">
                <a16:creationId xmlns:a16="http://schemas.microsoft.com/office/drawing/2014/main" id="{CF9BC56A-70B8-8F5D-7DE1-B9288F33E258}"/>
              </a:ext>
            </a:extLst>
          </p:cNvPr>
          <p:cNvSpPr/>
          <p:nvPr/>
        </p:nvSpPr>
        <p:spPr>
          <a:xfrm>
            <a:off x="7537201" y="2429817"/>
            <a:ext cx="1232024" cy="455136"/>
          </a:xfrm>
          <a:prstGeom prst="flowChartProcess">
            <a:avLst/>
          </a:prstGeom>
          <a:solidFill>
            <a:srgbClr val="00206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Accuracy Assessment</a:t>
            </a:r>
            <a:endParaRPr lang="en-IN" b="1" dirty="0">
              <a:solidFill>
                <a:schemeClr val="bg1"/>
              </a:solidFill>
            </a:endParaRPr>
          </a:p>
        </p:txBody>
      </p:sp>
      <p:cxnSp>
        <p:nvCxnSpPr>
          <p:cNvPr id="10" name="Straight Arrow Connector 9">
            <a:extLst>
              <a:ext uri="{FF2B5EF4-FFF2-40B4-BE49-F238E27FC236}">
                <a16:creationId xmlns:a16="http://schemas.microsoft.com/office/drawing/2014/main" id="{5B139E3F-DAB7-CB63-3A35-BA311EB646DD}"/>
              </a:ext>
            </a:extLst>
          </p:cNvPr>
          <p:cNvCxnSpPr>
            <a:cxnSpLocks/>
          </p:cNvCxnSpPr>
          <p:nvPr/>
        </p:nvCxnSpPr>
        <p:spPr>
          <a:xfrm>
            <a:off x="6932386" y="2657385"/>
            <a:ext cx="60481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CDEBA52-BB10-A0EF-0F21-8B08B75436F5}"/>
              </a:ext>
            </a:extLst>
          </p:cNvPr>
          <p:cNvCxnSpPr>
            <a:cxnSpLocks/>
          </p:cNvCxnSpPr>
          <p:nvPr/>
        </p:nvCxnSpPr>
        <p:spPr>
          <a:xfrm flipH="1">
            <a:off x="2924113" y="1981658"/>
            <a:ext cx="8082" cy="4481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5095E87-A5EF-1BBF-DCBC-F17173D9532B}"/>
              </a:ext>
            </a:extLst>
          </p:cNvPr>
          <p:cNvCxnSpPr>
            <a:cxnSpLocks/>
            <a:stCxn id="17" idx="4"/>
            <a:endCxn id="5" idx="0"/>
          </p:cNvCxnSpPr>
          <p:nvPr/>
        </p:nvCxnSpPr>
        <p:spPr>
          <a:xfrm flipH="1">
            <a:off x="4736308" y="1981658"/>
            <a:ext cx="858900" cy="4481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8ECAE8B-A2C8-0114-E75D-BA502BA46C1E}"/>
              </a:ext>
            </a:extLst>
          </p:cNvPr>
          <p:cNvCxnSpPr>
            <a:cxnSpLocks/>
            <a:stCxn id="17" idx="4"/>
            <a:endCxn id="7" idx="0"/>
          </p:cNvCxnSpPr>
          <p:nvPr/>
        </p:nvCxnSpPr>
        <p:spPr>
          <a:xfrm>
            <a:off x="5595208" y="1981658"/>
            <a:ext cx="805145" cy="4481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9C6A7D0E-9699-2C8E-CF27-FDCC74428735}"/>
              </a:ext>
            </a:extLst>
          </p:cNvPr>
          <p:cNvSpPr/>
          <p:nvPr/>
        </p:nvSpPr>
        <p:spPr>
          <a:xfrm>
            <a:off x="2287336" y="1526521"/>
            <a:ext cx="1289717" cy="455136"/>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rgbClr val="FFFF00"/>
                </a:solidFill>
              </a:rPr>
              <a:t>k-</a:t>
            </a:r>
            <a:r>
              <a:rPr lang="en-US" b="1" dirty="0">
                <a:solidFill>
                  <a:srgbClr val="FFFF00"/>
                </a:solidFill>
              </a:rPr>
              <a:t>means</a:t>
            </a:r>
            <a:endParaRPr lang="en-IN" b="1" dirty="0">
              <a:solidFill>
                <a:srgbClr val="FFFF00"/>
              </a:solidFill>
            </a:endParaRPr>
          </a:p>
        </p:txBody>
      </p:sp>
      <p:sp>
        <p:nvSpPr>
          <p:cNvPr id="17" name="Oval 16">
            <a:extLst>
              <a:ext uri="{FF2B5EF4-FFF2-40B4-BE49-F238E27FC236}">
                <a16:creationId xmlns:a16="http://schemas.microsoft.com/office/drawing/2014/main" id="{71C9C182-08AF-9A8A-3CD4-F2062F6761D0}"/>
              </a:ext>
            </a:extLst>
          </p:cNvPr>
          <p:cNvSpPr/>
          <p:nvPr/>
        </p:nvSpPr>
        <p:spPr>
          <a:xfrm>
            <a:off x="4950349" y="1526521"/>
            <a:ext cx="1289717" cy="455137"/>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rPr>
              <a:t>Gini Impurity</a:t>
            </a:r>
            <a:endParaRPr lang="en-IN" b="1" dirty="0">
              <a:solidFill>
                <a:srgbClr val="FFFF00"/>
              </a:solidFill>
            </a:endParaRPr>
          </a:p>
        </p:txBody>
      </p:sp>
    </p:spTree>
    <p:extLst>
      <p:ext uri="{BB962C8B-B14F-4D97-AF65-F5344CB8AC3E}">
        <p14:creationId xmlns:p14="http://schemas.microsoft.com/office/powerpoint/2010/main" val="3115616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8" name="Text Box 7"/>
          <p:cNvSpPr txBox="1"/>
          <p:nvPr/>
        </p:nvSpPr>
        <p:spPr>
          <a:xfrm>
            <a:off x="140408" y="575802"/>
            <a:ext cx="6804660" cy="700000"/>
          </a:xfrm>
          <a:prstGeom prst="rect">
            <a:avLst/>
          </a:prstGeom>
          <a:noFill/>
        </p:spPr>
        <p:txBody>
          <a:bodyPr wrap="square" rtlCol="0" anchor="t">
            <a:spAutoFit/>
          </a:bodyPr>
          <a:lstStyle/>
          <a:p>
            <a:pPr marL="285750" indent="-285750">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Purity</a:t>
            </a:r>
            <a:r>
              <a:rPr lang="en-US" dirty="0">
                <a:latin typeface="Times New Roman" panose="02020603050405020304" pitchFamily="18" charset="0"/>
                <a:cs typeface="Times New Roman" panose="02020603050405020304" pitchFamily="18" charset="0"/>
              </a:rPr>
              <a:t> is a measure of the extent to which clusters contain a single class.</a:t>
            </a:r>
          </a:p>
          <a:p>
            <a:pPr marL="285750" indent="-285750">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Mutual Information </a:t>
            </a:r>
            <a:r>
              <a:rPr lang="en-US" dirty="0">
                <a:latin typeface="Times New Roman" panose="02020603050405020304" pitchFamily="18" charset="0"/>
                <a:cs typeface="Times New Roman" panose="02020603050405020304" pitchFamily="18" charset="0"/>
              </a:rPr>
              <a:t>is a function that measures the agreement of the two assignments.</a:t>
            </a:r>
          </a:p>
        </p:txBody>
      </p:sp>
      <p:sp>
        <p:nvSpPr>
          <p:cNvPr id="10" name="Rectangles 9"/>
          <p:cNvSpPr/>
          <p:nvPr/>
        </p:nvSpPr>
        <p:spPr>
          <a:xfrm>
            <a:off x="2743200" y="269876"/>
            <a:ext cx="2638425" cy="30289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marL="0" lvl="0" indent="0" algn="ctr" rtl="0">
              <a:spcBef>
                <a:spcPts val="0"/>
              </a:spcBef>
              <a:spcAft>
                <a:spcPts val="0"/>
              </a:spcAft>
              <a:buNone/>
            </a:pPr>
            <a:r>
              <a:rPr lang="en-IN" altLang="en-US" sz="1800" dirty="0">
                <a:sym typeface="+mn-ea"/>
              </a:rPr>
              <a:t>NMI and Purity </a:t>
            </a:r>
          </a:p>
        </p:txBody>
      </p:sp>
      <p:sp>
        <p:nvSpPr>
          <p:cNvPr id="19" name="Rectangles 9">
            <a:extLst>
              <a:ext uri="{FF2B5EF4-FFF2-40B4-BE49-F238E27FC236}">
                <a16:creationId xmlns:a16="http://schemas.microsoft.com/office/drawing/2014/main" id="{C31F974F-EFCB-4692-99A5-7A0E64BF32A4}"/>
              </a:ext>
            </a:extLst>
          </p:cNvPr>
          <p:cNvSpPr/>
          <p:nvPr/>
        </p:nvSpPr>
        <p:spPr>
          <a:xfrm>
            <a:off x="8682989" y="4840605"/>
            <a:ext cx="445295" cy="30289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marL="0" lvl="0" indent="0" algn="ctr" rtl="0">
              <a:spcBef>
                <a:spcPts val="0"/>
              </a:spcBef>
              <a:spcAft>
                <a:spcPts val="0"/>
              </a:spcAft>
              <a:buNone/>
            </a:pPr>
            <a:r>
              <a:rPr lang="en-US" altLang="en-US" sz="1800" dirty="0">
                <a:sym typeface="+mn-ea"/>
              </a:rPr>
              <a:t>17</a:t>
            </a:r>
            <a:endParaRPr lang="en-IN" altLang="en-US" sz="1800" dirty="0">
              <a:sym typeface="+mn-ea"/>
            </a:endParaRPr>
          </a:p>
        </p:txBody>
      </p:sp>
      <p:graphicFrame>
        <p:nvGraphicFramePr>
          <p:cNvPr id="2" name="Object 1">
            <a:extLst>
              <a:ext uri="{FF2B5EF4-FFF2-40B4-BE49-F238E27FC236}">
                <a16:creationId xmlns:a16="http://schemas.microsoft.com/office/drawing/2014/main" id="{42AD6632-30F3-4EDD-A4E0-93FD2ADBF255}"/>
              </a:ext>
            </a:extLst>
          </p:cNvPr>
          <p:cNvGraphicFramePr>
            <a:graphicFrameLocks noChangeAspect="1"/>
          </p:cNvGraphicFramePr>
          <p:nvPr>
            <p:extLst>
              <p:ext uri="{D42A27DB-BD31-4B8C-83A1-F6EECF244321}">
                <p14:modId xmlns:p14="http://schemas.microsoft.com/office/powerpoint/2010/main" val="867665673"/>
              </p:ext>
            </p:extLst>
          </p:nvPr>
        </p:nvGraphicFramePr>
        <p:xfrm>
          <a:off x="245840" y="1367329"/>
          <a:ext cx="3243262" cy="1423987"/>
        </p:xfrm>
        <a:graphic>
          <a:graphicData uri="http://schemas.openxmlformats.org/presentationml/2006/ole">
            <mc:AlternateContent xmlns:mc="http://schemas.openxmlformats.org/markup-compatibility/2006">
              <mc:Choice xmlns:v="urn:schemas-microsoft-com:vml" Requires="v">
                <p:oleObj name="Equation" r:id="rId3" imgW="2920680" imgH="1282680" progId="Equation.DSMT4">
                  <p:embed/>
                </p:oleObj>
              </mc:Choice>
              <mc:Fallback>
                <p:oleObj name="Equation" r:id="rId3" imgW="2920680" imgH="1282680" progId="Equation.DSMT4">
                  <p:embed/>
                  <p:pic>
                    <p:nvPicPr>
                      <p:cNvPr id="2" name="Object 1">
                        <a:extLst>
                          <a:ext uri="{FF2B5EF4-FFF2-40B4-BE49-F238E27FC236}">
                            <a16:creationId xmlns:a16="http://schemas.microsoft.com/office/drawing/2014/main" id="{42AD6632-30F3-4EDD-A4E0-93FD2ADBF255}"/>
                          </a:ext>
                        </a:extLst>
                      </p:cNvPr>
                      <p:cNvPicPr/>
                      <p:nvPr/>
                    </p:nvPicPr>
                    <p:blipFill>
                      <a:blip r:embed="rId4"/>
                      <a:stretch>
                        <a:fillRect/>
                      </a:stretch>
                    </p:blipFill>
                    <p:spPr>
                      <a:xfrm>
                        <a:off x="245840" y="1367329"/>
                        <a:ext cx="3243262" cy="1423987"/>
                      </a:xfrm>
                      <a:prstGeom prst="rect">
                        <a:avLst/>
                      </a:prstGeom>
                      <a:solidFill>
                        <a:srgbClr val="FFF7F8"/>
                      </a:solidFill>
                      <a:ln>
                        <a:solidFill>
                          <a:schemeClr val="tx1"/>
                        </a:solidFill>
                      </a:ln>
                    </p:spPr>
                  </p:pic>
                </p:oleObj>
              </mc:Fallback>
            </mc:AlternateContent>
          </a:graphicData>
        </a:graphic>
      </p:graphicFrame>
      <p:graphicFrame>
        <p:nvGraphicFramePr>
          <p:cNvPr id="3" name="Object 2">
            <a:extLst>
              <a:ext uri="{FF2B5EF4-FFF2-40B4-BE49-F238E27FC236}">
                <a16:creationId xmlns:a16="http://schemas.microsoft.com/office/drawing/2014/main" id="{76B54BB9-F25A-4D93-8EBD-A8379C03A21B}"/>
              </a:ext>
            </a:extLst>
          </p:cNvPr>
          <p:cNvGraphicFramePr>
            <a:graphicFrameLocks noChangeAspect="1"/>
          </p:cNvGraphicFramePr>
          <p:nvPr>
            <p:extLst>
              <p:ext uri="{D42A27DB-BD31-4B8C-83A1-F6EECF244321}">
                <p14:modId xmlns:p14="http://schemas.microsoft.com/office/powerpoint/2010/main" val="1157143643"/>
              </p:ext>
            </p:extLst>
          </p:nvPr>
        </p:nvGraphicFramePr>
        <p:xfrm>
          <a:off x="3771597" y="1477082"/>
          <a:ext cx="2814637" cy="555625"/>
        </p:xfrm>
        <a:graphic>
          <a:graphicData uri="http://schemas.openxmlformats.org/presentationml/2006/ole">
            <mc:AlternateContent xmlns:mc="http://schemas.openxmlformats.org/markup-compatibility/2006">
              <mc:Choice xmlns:v="urn:schemas-microsoft-com:vml" Requires="v">
                <p:oleObj name="Equation" r:id="rId5" imgW="2120760" imgH="419040" progId="Equation.DSMT4">
                  <p:embed/>
                </p:oleObj>
              </mc:Choice>
              <mc:Fallback>
                <p:oleObj name="Equation" r:id="rId5" imgW="2120760" imgH="419040" progId="Equation.DSMT4">
                  <p:embed/>
                  <p:pic>
                    <p:nvPicPr>
                      <p:cNvPr id="3" name="Object 2">
                        <a:extLst>
                          <a:ext uri="{FF2B5EF4-FFF2-40B4-BE49-F238E27FC236}">
                            <a16:creationId xmlns:a16="http://schemas.microsoft.com/office/drawing/2014/main" id="{76B54BB9-F25A-4D93-8EBD-A8379C03A21B}"/>
                          </a:ext>
                        </a:extLst>
                      </p:cNvPr>
                      <p:cNvPicPr/>
                      <p:nvPr/>
                    </p:nvPicPr>
                    <p:blipFill>
                      <a:blip r:embed="rId6"/>
                      <a:stretch>
                        <a:fillRect/>
                      </a:stretch>
                    </p:blipFill>
                    <p:spPr>
                      <a:xfrm>
                        <a:off x="3771597" y="1477082"/>
                        <a:ext cx="2814637" cy="555625"/>
                      </a:xfrm>
                      <a:prstGeom prst="rect">
                        <a:avLst/>
                      </a:prstGeom>
                      <a:solidFill>
                        <a:srgbClr val="FFF7F8"/>
                      </a:solidFill>
                      <a:ln>
                        <a:solidFill>
                          <a:schemeClr val="tx1"/>
                        </a:solidFill>
                      </a:ln>
                    </p:spPr>
                  </p:pic>
                </p:oleObj>
              </mc:Fallback>
            </mc:AlternateContent>
          </a:graphicData>
        </a:graphic>
      </p:graphicFrame>
      <p:graphicFrame>
        <p:nvGraphicFramePr>
          <p:cNvPr id="4" name="Object 3">
            <a:extLst>
              <a:ext uri="{FF2B5EF4-FFF2-40B4-BE49-F238E27FC236}">
                <a16:creationId xmlns:a16="http://schemas.microsoft.com/office/drawing/2014/main" id="{9085BAF2-60DB-43A1-9379-986DCA10B1E7}"/>
              </a:ext>
            </a:extLst>
          </p:cNvPr>
          <p:cNvGraphicFramePr>
            <a:graphicFrameLocks noChangeAspect="1"/>
          </p:cNvGraphicFramePr>
          <p:nvPr>
            <p:extLst>
              <p:ext uri="{D42A27DB-BD31-4B8C-83A1-F6EECF244321}">
                <p14:modId xmlns:p14="http://schemas.microsoft.com/office/powerpoint/2010/main" val="2038000058"/>
              </p:ext>
            </p:extLst>
          </p:nvPr>
        </p:nvGraphicFramePr>
        <p:xfrm>
          <a:off x="140408" y="2945251"/>
          <a:ext cx="3795783" cy="1310244"/>
        </p:xfrm>
        <a:graphic>
          <a:graphicData uri="http://schemas.openxmlformats.org/presentationml/2006/ole">
            <mc:AlternateContent xmlns:mc="http://schemas.openxmlformats.org/markup-compatibility/2006">
              <mc:Choice xmlns:v="urn:schemas-microsoft-com:vml" Requires="v">
                <p:oleObj name="Equation" r:id="rId7" imgW="2869920" imgH="990360" progId="Equation.DSMT4">
                  <p:embed/>
                </p:oleObj>
              </mc:Choice>
              <mc:Fallback>
                <p:oleObj name="Equation" r:id="rId7" imgW="2869920" imgH="990360" progId="Equation.DSMT4">
                  <p:embed/>
                  <p:pic>
                    <p:nvPicPr>
                      <p:cNvPr id="4" name="Object 3">
                        <a:extLst>
                          <a:ext uri="{FF2B5EF4-FFF2-40B4-BE49-F238E27FC236}">
                            <a16:creationId xmlns:a16="http://schemas.microsoft.com/office/drawing/2014/main" id="{9085BAF2-60DB-43A1-9379-986DCA10B1E7}"/>
                          </a:ext>
                        </a:extLst>
                      </p:cNvPr>
                      <p:cNvPicPr/>
                      <p:nvPr/>
                    </p:nvPicPr>
                    <p:blipFill>
                      <a:blip r:embed="rId8"/>
                      <a:stretch>
                        <a:fillRect/>
                      </a:stretch>
                    </p:blipFill>
                    <p:spPr>
                      <a:xfrm>
                        <a:off x="140408" y="2945251"/>
                        <a:ext cx="3795783" cy="1310244"/>
                      </a:xfrm>
                      <a:prstGeom prst="rect">
                        <a:avLst/>
                      </a:prstGeom>
                      <a:solidFill>
                        <a:srgbClr val="FFF7F8"/>
                      </a:solidFill>
                      <a:ln w="6350">
                        <a:solidFill>
                          <a:schemeClr val="tx1"/>
                        </a:solidFill>
                      </a:ln>
                    </p:spPr>
                  </p:pic>
                </p:oleObj>
              </mc:Fallback>
            </mc:AlternateContent>
          </a:graphicData>
        </a:graphic>
      </p:graphicFrame>
      <p:sp>
        <p:nvSpPr>
          <p:cNvPr id="9" name="TextBox 8">
            <a:extLst>
              <a:ext uri="{FF2B5EF4-FFF2-40B4-BE49-F238E27FC236}">
                <a16:creationId xmlns:a16="http://schemas.microsoft.com/office/drawing/2014/main" id="{E3ACEEA2-6D9D-4323-AFCA-FE134E163BDA}"/>
              </a:ext>
            </a:extLst>
          </p:cNvPr>
          <p:cNvSpPr txBox="1"/>
          <p:nvPr/>
        </p:nvSpPr>
        <p:spPr>
          <a:xfrm>
            <a:off x="2186940" y="4392183"/>
            <a:ext cx="6389369" cy="646331"/>
          </a:xfrm>
          <a:prstGeom prst="rect">
            <a:avLst/>
          </a:prstGeom>
          <a:noFill/>
        </p:spPr>
        <p:txBody>
          <a:bodyPr wrap="square">
            <a:spAutoFit/>
          </a:bodyPr>
          <a:lstStyle/>
          <a:p>
            <a:r>
              <a:rPr lang="en-IN" sz="1200" dirty="0">
                <a:hlinkClick r:id="rId9"/>
              </a:rPr>
              <a:t>http://nlp.stanford.edu/IR-book/html/htmledition/evaluation-of-clustering-1.html</a:t>
            </a:r>
            <a:endParaRPr lang="en-IN" sz="1200" dirty="0"/>
          </a:p>
          <a:p>
            <a:r>
              <a:rPr lang="en-US" sz="1200" dirty="0"/>
              <a:t>Cai, D., X. He, and J. Han. 2005. “Document Clustering Using Locality Preserving Indexing.” IEEE Transactions on Knowledge and Data Engineering, 17 (12): 1624-1637.</a:t>
            </a:r>
            <a:endParaRPr lang="en-IN" sz="1050" dirty="0"/>
          </a:p>
        </p:txBody>
      </p:sp>
      <p:sp>
        <p:nvSpPr>
          <p:cNvPr id="15" name="TextBox 14">
            <a:extLst>
              <a:ext uri="{FF2B5EF4-FFF2-40B4-BE49-F238E27FC236}">
                <a16:creationId xmlns:a16="http://schemas.microsoft.com/office/drawing/2014/main" id="{1E2612F2-3CA8-45AA-84D1-8754D09826E4}"/>
              </a:ext>
            </a:extLst>
          </p:cNvPr>
          <p:cNvSpPr txBox="1"/>
          <p:nvPr/>
        </p:nvSpPr>
        <p:spPr>
          <a:xfrm>
            <a:off x="6965393" y="2507979"/>
            <a:ext cx="1950720" cy="246221"/>
          </a:xfrm>
          <a:prstGeom prst="rect">
            <a:avLst/>
          </a:prstGeom>
          <a:noFill/>
        </p:spPr>
        <p:txBody>
          <a:bodyPr wrap="square">
            <a:spAutoFit/>
          </a:bodyPr>
          <a:lstStyle/>
          <a:p>
            <a:r>
              <a:rPr lang="en-US" sz="1000" dirty="0"/>
              <a:t>Classified	     Reference </a:t>
            </a:r>
            <a:endParaRPr lang="en-IN" sz="1000" dirty="0"/>
          </a:p>
        </p:txBody>
      </p:sp>
      <p:grpSp>
        <p:nvGrpSpPr>
          <p:cNvPr id="11" name="Group 10">
            <a:extLst>
              <a:ext uri="{FF2B5EF4-FFF2-40B4-BE49-F238E27FC236}">
                <a16:creationId xmlns:a16="http://schemas.microsoft.com/office/drawing/2014/main" id="{279D3835-7AE2-8AC1-AF02-240BDAF50116}"/>
              </a:ext>
            </a:extLst>
          </p:cNvPr>
          <p:cNvGrpSpPr/>
          <p:nvPr/>
        </p:nvGrpSpPr>
        <p:grpSpPr>
          <a:xfrm>
            <a:off x="6868729" y="103596"/>
            <a:ext cx="2047384" cy="2399419"/>
            <a:chOff x="6858252" y="172331"/>
            <a:chExt cx="2047384" cy="2399419"/>
          </a:xfrm>
        </p:grpSpPr>
        <p:pic>
          <p:nvPicPr>
            <p:cNvPr id="5" name="Picture 4">
              <a:extLst>
                <a:ext uri="{FF2B5EF4-FFF2-40B4-BE49-F238E27FC236}">
                  <a16:creationId xmlns:a16="http://schemas.microsoft.com/office/drawing/2014/main" id="{5887C5E2-92C4-4FB1-AD07-252D318E20E5}"/>
                </a:ext>
              </a:extLst>
            </p:cNvPr>
            <p:cNvPicPr>
              <a:picLocks/>
            </p:cNvPicPr>
            <p:nvPr/>
          </p:nvPicPr>
          <p:blipFill>
            <a:blip r:embed="rId10"/>
            <a:stretch>
              <a:fillRect/>
            </a:stretch>
          </p:blipFill>
          <p:spPr>
            <a:xfrm>
              <a:off x="7903273" y="172331"/>
              <a:ext cx="1002363" cy="2391257"/>
            </a:xfrm>
            <a:prstGeom prst="rect">
              <a:avLst/>
            </a:prstGeom>
          </p:spPr>
        </p:pic>
        <p:pic>
          <p:nvPicPr>
            <p:cNvPr id="7" name="Picture 6">
              <a:extLst>
                <a:ext uri="{FF2B5EF4-FFF2-40B4-BE49-F238E27FC236}">
                  <a16:creationId xmlns:a16="http://schemas.microsoft.com/office/drawing/2014/main" id="{42CFBD18-2191-C717-909A-372264A2BDFC}"/>
                </a:ext>
              </a:extLst>
            </p:cNvPr>
            <p:cNvPicPr>
              <a:picLocks noChangeAspect="1"/>
            </p:cNvPicPr>
            <p:nvPr/>
          </p:nvPicPr>
          <p:blipFill rotWithShape="1">
            <a:blip r:embed="rId11"/>
            <a:srcRect l="7403" t="3093" r="6816" b="3352"/>
            <a:stretch/>
          </p:blipFill>
          <p:spPr>
            <a:xfrm>
              <a:off x="6858252" y="177303"/>
              <a:ext cx="1007977" cy="2394447"/>
            </a:xfrm>
            <a:prstGeom prst="rect">
              <a:avLst/>
            </a:prstGeom>
          </p:spPr>
        </p:pic>
      </p:grpSp>
      <p:pic>
        <p:nvPicPr>
          <p:cNvPr id="6" name="Picture 5">
            <a:extLst>
              <a:ext uri="{FF2B5EF4-FFF2-40B4-BE49-F238E27FC236}">
                <a16:creationId xmlns:a16="http://schemas.microsoft.com/office/drawing/2014/main" id="{CEC2724F-E4E5-3D29-0AAE-1910D54678D8}"/>
              </a:ext>
            </a:extLst>
          </p:cNvPr>
          <p:cNvPicPr>
            <a:picLocks noChangeAspect="1"/>
          </p:cNvPicPr>
          <p:nvPr/>
        </p:nvPicPr>
        <p:blipFill>
          <a:blip r:embed="rId12"/>
          <a:stretch>
            <a:fillRect/>
          </a:stretch>
        </p:blipFill>
        <p:spPr>
          <a:xfrm>
            <a:off x="4016100" y="2789614"/>
            <a:ext cx="5112184" cy="658679"/>
          </a:xfrm>
          <a:prstGeom prst="rect">
            <a:avLst/>
          </a:prstGeom>
        </p:spPr>
      </p:pic>
    </p:spTree>
    <p:extLst>
      <p:ext uri="{BB962C8B-B14F-4D97-AF65-F5344CB8AC3E}">
        <p14:creationId xmlns:p14="http://schemas.microsoft.com/office/powerpoint/2010/main" val="11475891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8" name="Text Box 7"/>
          <p:cNvSpPr txBox="1"/>
          <p:nvPr/>
        </p:nvSpPr>
        <p:spPr>
          <a:xfrm>
            <a:off x="114303" y="534828"/>
            <a:ext cx="8451053" cy="1384995"/>
          </a:xfrm>
          <a:prstGeom prst="rect">
            <a:avLst/>
          </a:prstGeom>
          <a:noFill/>
        </p:spPr>
        <p:txBody>
          <a:bodyPr wrap="square" rtlCol="0" anchor="t">
            <a:spAutoFit/>
          </a:bodyPr>
          <a:lstStyle/>
          <a:p>
            <a:r>
              <a:rPr lang="en-US" dirty="0">
                <a:latin typeface="Times New Roman" panose="02020603050405020304" pitchFamily="18" charset="0"/>
                <a:cs typeface="Times New Roman" panose="02020603050405020304" pitchFamily="18" charset="0"/>
              </a:rPr>
              <a:t>Image segmentation is the process of assigning a label to every pixel in an image such that pixels with the same label share certain characteristics. The result of image segmentation is a set of segments that collectively cover the entire image, or a set of contours extracted from the image. </a:t>
            </a:r>
          </a:p>
          <a:p>
            <a:r>
              <a:rPr lang="en-US" dirty="0">
                <a:latin typeface="Times New Roman" panose="02020603050405020304" pitchFamily="18" charset="0"/>
                <a:cs typeface="Times New Roman" panose="02020603050405020304" pitchFamily="18" charset="0"/>
              </a:rPr>
              <a:t>     Each of the pixels in a region is similar  with  respect to some characteristic or computed property, such as color, intensity, or texture. </a:t>
            </a:r>
            <a:endParaRPr lang="en-IN" dirty="0"/>
          </a:p>
          <a:p>
            <a:endParaRPr lang="en-US" dirty="0">
              <a:latin typeface="Times New Roman" panose="02020603050405020304" pitchFamily="18" charset="0"/>
              <a:cs typeface="Times New Roman" panose="02020603050405020304" pitchFamily="18" charset="0"/>
            </a:endParaRPr>
          </a:p>
        </p:txBody>
      </p:sp>
      <p:sp>
        <p:nvSpPr>
          <p:cNvPr id="10" name="Rectangles 9"/>
          <p:cNvSpPr/>
          <p:nvPr/>
        </p:nvSpPr>
        <p:spPr>
          <a:xfrm>
            <a:off x="2743200" y="162717"/>
            <a:ext cx="2638425" cy="30289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marL="0" lvl="0" indent="0" algn="ctr" rtl="0">
              <a:spcBef>
                <a:spcPts val="0"/>
              </a:spcBef>
              <a:spcAft>
                <a:spcPts val="0"/>
              </a:spcAft>
              <a:buNone/>
            </a:pPr>
            <a:r>
              <a:rPr lang="en-IN" altLang="en-US" sz="1800" dirty="0">
                <a:sym typeface="+mn-ea"/>
              </a:rPr>
              <a:t>Image Segmentation</a:t>
            </a:r>
          </a:p>
        </p:txBody>
      </p:sp>
      <p:sp>
        <p:nvSpPr>
          <p:cNvPr id="19" name="Rectangles 9">
            <a:extLst>
              <a:ext uri="{FF2B5EF4-FFF2-40B4-BE49-F238E27FC236}">
                <a16:creationId xmlns:a16="http://schemas.microsoft.com/office/drawing/2014/main" id="{C31F974F-EFCB-4692-99A5-7A0E64BF32A4}"/>
              </a:ext>
            </a:extLst>
          </p:cNvPr>
          <p:cNvSpPr/>
          <p:nvPr/>
        </p:nvSpPr>
        <p:spPr>
          <a:xfrm>
            <a:off x="8682989" y="4840605"/>
            <a:ext cx="445295" cy="30289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marL="0" lvl="0" indent="0" algn="ctr" rtl="0">
              <a:spcBef>
                <a:spcPts val="0"/>
              </a:spcBef>
              <a:spcAft>
                <a:spcPts val="0"/>
              </a:spcAft>
              <a:buNone/>
            </a:pPr>
            <a:r>
              <a:rPr lang="en-US" altLang="en-US" sz="1800" dirty="0">
                <a:sym typeface="+mn-ea"/>
              </a:rPr>
              <a:t>18</a:t>
            </a:r>
            <a:endParaRPr lang="en-IN" altLang="en-US" sz="1800" dirty="0">
              <a:sym typeface="+mn-ea"/>
            </a:endParaRPr>
          </a:p>
        </p:txBody>
      </p:sp>
      <p:sp>
        <p:nvSpPr>
          <p:cNvPr id="13" name="TextBox 12">
            <a:extLst>
              <a:ext uri="{FF2B5EF4-FFF2-40B4-BE49-F238E27FC236}">
                <a16:creationId xmlns:a16="http://schemas.microsoft.com/office/drawing/2014/main" id="{61F9195D-C525-4F35-BEB5-3849A666F41A}"/>
              </a:ext>
            </a:extLst>
          </p:cNvPr>
          <p:cNvSpPr txBox="1"/>
          <p:nvPr/>
        </p:nvSpPr>
        <p:spPr>
          <a:xfrm>
            <a:off x="542923" y="4830605"/>
            <a:ext cx="8179598" cy="276999"/>
          </a:xfrm>
          <a:prstGeom prst="rect">
            <a:avLst/>
          </a:prstGeom>
          <a:noFill/>
        </p:spPr>
        <p:txBody>
          <a:bodyPr wrap="square">
            <a:spAutoFit/>
          </a:bodyPr>
          <a:lstStyle/>
          <a:p>
            <a:r>
              <a:rPr lang="en-US" sz="1200" i="0" dirty="0">
                <a:solidFill>
                  <a:srgbClr val="002060"/>
                </a:solidFill>
                <a:effectLst/>
                <a:latin typeface="+mn-lt"/>
              </a:rPr>
              <a:t>John R. Jensen. 2016.Introductory digital image processing: A remote sensing perspective. Pearson, 4</a:t>
            </a:r>
            <a:r>
              <a:rPr lang="en-US" sz="1200" i="0" baseline="30000" dirty="0">
                <a:solidFill>
                  <a:srgbClr val="002060"/>
                </a:solidFill>
                <a:effectLst/>
                <a:latin typeface="+mn-lt"/>
              </a:rPr>
              <a:t>th</a:t>
            </a:r>
            <a:r>
              <a:rPr lang="en-US" sz="1200" i="0" dirty="0">
                <a:solidFill>
                  <a:srgbClr val="002060"/>
                </a:solidFill>
                <a:effectLst/>
                <a:latin typeface="+mn-lt"/>
              </a:rPr>
              <a:t> edition.</a:t>
            </a:r>
            <a:endParaRPr lang="en-IN" sz="1200" dirty="0">
              <a:solidFill>
                <a:srgbClr val="002060"/>
              </a:solidFill>
              <a:latin typeface="+mn-lt"/>
            </a:endParaRPr>
          </a:p>
        </p:txBody>
      </p:sp>
      <p:pic>
        <p:nvPicPr>
          <p:cNvPr id="6" name="Picture 5">
            <a:extLst>
              <a:ext uri="{FF2B5EF4-FFF2-40B4-BE49-F238E27FC236}">
                <a16:creationId xmlns:a16="http://schemas.microsoft.com/office/drawing/2014/main" id="{CF3FBF24-BF77-448A-9983-A4B6E994C780}"/>
              </a:ext>
            </a:extLst>
          </p:cNvPr>
          <p:cNvPicPr>
            <a:picLocks noChangeAspect="1"/>
          </p:cNvPicPr>
          <p:nvPr/>
        </p:nvPicPr>
        <p:blipFill>
          <a:blip r:embed="rId3"/>
          <a:stretch>
            <a:fillRect/>
          </a:stretch>
        </p:blipFill>
        <p:spPr>
          <a:xfrm>
            <a:off x="4022608" y="1508401"/>
            <a:ext cx="4297482" cy="3348521"/>
          </a:xfrm>
          <a:prstGeom prst="rect">
            <a:avLst/>
          </a:prstGeom>
        </p:spPr>
      </p:pic>
      <p:pic>
        <p:nvPicPr>
          <p:cNvPr id="11" name="Picture 10">
            <a:extLst>
              <a:ext uri="{FF2B5EF4-FFF2-40B4-BE49-F238E27FC236}">
                <a16:creationId xmlns:a16="http://schemas.microsoft.com/office/drawing/2014/main" id="{7FC3EFB1-0A1A-4215-8447-28ECA7291529}"/>
              </a:ext>
            </a:extLst>
          </p:cNvPr>
          <p:cNvPicPr>
            <a:picLocks noChangeAspect="1"/>
          </p:cNvPicPr>
          <p:nvPr/>
        </p:nvPicPr>
        <p:blipFill>
          <a:blip r:embed="rId4"/>
          <a:stretch>
            <a:fillRect/>
          </a:stretch>
        </p:blipFill>
        <p:spPr>
          <a:xfrm>
            <a:off x="333097" y="1733783"/>
            <a:ext cx="3314702" cy="2979790"/>
          </a:xfrm>
          <a:prstGeom prst="rect">
            <a:avLst/>
          </a:prstGeom>
        </p:spPr>
      </p:pic>
    </p:spTree>
    <p:extLst>
      <p:ext uri="{BB962C8B-B14F-4D97-AF65-F5344CB8AC3E}">
        <p14:creationId xmlns:p14="http://schemas.microsoft.com/office/powerpoint/2010/main" val="1382059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887CAF4-D7DD-FEF9-DBF0-E2B707BF8CF8}"/>
              </a:ext>
            </a:extLst>
          </p:cNvPr>
          <p:cNvSpPr/>
          <p:nvPr/>
        </p:nvSpPr>
        <p:spPr>
          <a:xfrm>
            <a:off x="-1" y="0"/>
            <a:ext cx="4893469" cy="5143500"/>
          </a:xfrm>
          <a:prstGeom prst="rect">
            <a:avLst/>
          </a:prstGeom>
          <a:gradFill flip="none" rotWithShape="1">
            <a:gsLst>
              <a:gs pos="0">
                <a:schemeClr val="accent4">
                  <a:lumMod val="40000"/>
                  <a:lumOff val="60000"/>
                </a:schemeClr>
              </a:gs>
              <a:gs pos="5000">
                <a:schemeClr val="accent4">
                  <a:lumMod val="40000"/>
                  <a:lumOff val="60000"/>
                </a:schemeClr>
              </a:gs>
              <a:gs pos="22000">
                <a:schemeClr val="accent4">
                  <a:lumMod val="60000"/>
                  <a:lumOff val="40000"/>
                </a:schemeClr>
              </a:gs>
              <a:gs pos="81000">
                <a:schemeClr val="accent4">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 Placeholder 1">
            <a:extLst>
              <a:ext uri="{FF2B5EF4-FFF2-40B4-BE49-F238E27FC236}">
                <a16:creationId xmlns:a16="http://schemas.microsoft.com/office/drawing/2014/main" id="{1C0731F4-356E-475A-0DC4-E4FAD94DA98E}"/>
              </a:ext>
            </a:extLst>
          </p:cNvPr>
          <p:cNvSpPr txBox="1">
            <a:spLocks/>
          </p:cNvSpPr>
          <p:nvPr/>
        </p:nvSpPr>
        <p:spPr>
          <a:xfrm>
            <a:off x="157163" y="1509162"/>
            <a:ext cx="4414837" cy="174124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52400" algn="ctr"/>
            <a:r>
              <a:rPr lang="en-US" sz="5400" b="1" dirty="0">
                <a:latin typeface="Algerian" panose="04020705040A02060702" pitchFamily="82" charset="0"/>
              </a:rPr>
              <a:t>Local Band </a:t>
            </a:r>
          </a:p>
          <a:p>
            <a:pPr marL="152400" algn="ctr"/>
            <a:r>
              <a:rPr lang="en-US" sz="5400" b="1" dirty="0">
                <a:latin typeface="Algerian" panose="04020705040A02060702" pitchFamily="82" charset="0"/>
              </a:rPr>
              <a:t>Selection</a:t>
            </a:r>
            <a:endParaRPr lang="en-IN" sz="5400" b="1" dirty="0">
              <a:latin typeface="Algerian" panose="04020705040A02060702" pitchFamily="82" charset="0"/>
            </a:endParaRPr>
          </a:p>
        </p:txBody>
      </p:sp>
      <p:pic>
        <p:nvPicPr>
          <p:cNvPr id="3" name="Picture 2">
            <a:extLst>
              <a:ext uri="{FF2B5EF4-FFF2-40B4-BE49-F238E27FC236}">
                <a16:creationId xmlns:a16="http://schemas.microsoft.com/office/drawing/2014/main" id="{20C1BA70-7DFE-73B0-6CA2-FA9A929415CC}"/>
              </a:ext>
            </a:extLst>
          </p:cNvPr>
          <p:cNvPicPr>
            <a:picLocks noChangeAspect="1"/>
          </p:cNvPicPr>
          <p:nvPr/>
        </p:nvPicPr>
        <p:blipFill rotWithShape="1">
          <a:blip r:embed="rId3"/>
          <a:srcRect l="25157" b="13333"/>
          <a:stretch/>
        </p:blipFill>
        <p:spPr>
          <a:xfrm>
            <a:off x="4893469" y="0"/>
            <a:ext cx="4250531" cy="5143500"/>
          </a:xfrm>
          <a:prstGeom prst="rect">
            <a:avLst/>
          </a:prstGeom>
        </p:spPr>
      </p:pic>
      <p:sp>
        <p:nvSpPr>
          <p:cNvPr id="2" name="Rectangles 9">
            <a:extLst>
              <a:ext uri="{FF2B5EF4-FFF2-40B4-BE49-F238E27FC236}">
                <a16:creationId xmlns:a16="http://schemas.microsoft.com/office/drawing/2014/main" id="{0A42927F-1D54-AF24-0936-E09B254A9108}"/>
              </a:ext>
            </a:extLst>
          </p:cNvPr>
          <p:cNvSpPr/>
          <p:nvPr/>
        </p:nvSpPr>
        <p:spPr>
          <a:xfrm>
            <a:off x="8682989" y="4840605"/>
            <a:ext cx="445295" cy="30289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marL="0" lvl="0" indent="0" algn="ctr" rtl="0">
              <a:spcBef>
                <a:spcPts val="0"/>
              </a:spcBef>
              <a:spcAft>
                <a:spcPts val="0"/>
              </a:spcAft>
              <a:buNone/>
            </a:pPr>
            <a:r>
              <a:rPr lang="en-US" altLang="en-US" sz="1800" dirty="0">
                <a:sym typeface="+mn-ea"/>
              </a:rPr>
              <a:t>19</a:t>
            </a:r>
            <a:endParaRPr lang="en-IN" altLang="en-US" sz="1800" dirty="0">
              <a:sym typeface="+mn-ea"/>
            </a:endParaRPr>
          </a:p>
        </p:txBody>
      </p:sp>
    </p:spTree>
    <p:extLst>
      <p:ext uri="{BB962C8B-B14F-4D97-AF65-F5344CB8AC3E}">
        <p14:creationId xmlns:p14="http://schemas.microsoft.com/office/powerpoint/2010/main" val="1625649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77"/>
        <p:cNvGrpSpPr/>
        <p:nvPr/>
      </p:nvGrpSpPr>
      <p:grpSpPr>
        <a:xfrm>
          <a:off x="0" y="0"/>
          <a:ext cx="0" cy="0"/>
          <a:chOff x="0" y="0"/>
          <a:chExt cx="0" cy="0"/>
        </a:xfrm>
      </p:grpSpPr>
      <p:sp>
        <p:nvSpPr>
          <p:cNvPr id="12" name="Rectangles 11"/>
          <p:cNvSpPr/>
          <p:nvPr/>
        </p:nvSpPr>
        <p:spPr>
          <a:xfrm>
            <a:off x="6811645" y="0"/>
            <a:ext cx="2332990" cy="5144135"/>
          </a:xfrm>
          <a:prstGeom prst="rect">
            <a:avLst/>
          </a:prstGeom>
          <a:solidFill>
            <a:schemeClr val="accent1">
              <a:alpha val="29000"/>
            </a:schemeClr>
          </a:solidFill>
          <a:ln w="127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Google Shape;278;p43"/>
          <p:cNvSpPr txBox="1"/>
          <p:nvPr/>
        </p:nvSpPr>
        <p:spPr>
          <a:xfrm rot="5400000">
            <a:off x="6672869" y="2108550"/>
            <a:ext cx="2913300" cy="4875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200"/>
              <a:buFont typeface="Livvic" panose="020B0604020202020204"/>
              <a:buNone/>
              <a:defRPr sz="1200" b="1" i="0" u="none" strike="noStrike" cap="none">
                <a:solidFill>
                  <a:schemeClr val="dk1"/>
                </a:solidFill>
                <a:latin typeface="Livvic" panose="020B0604020202020204"/>
                <a:ea typeface="Livvic" panose="020B0604020202020204"/>
                <a:cs typeface="Livvic" panose="020B0604020202020204"/>
                <a:sym typeface="Livvic" panose="020B0604020202020204"/>
              </a:defRPr>
            </a:lvl1pPr>
            <a:lvl2pPr marR="0" lvl="1" algn="l" rtl="0">
              <a:lnSpc>
                <a:spcPct val="100000"/>
              </a:lnSpc>
              <a:spcBef>
                <a:spcPts val="0"/>
              </a:spcBef>
              <a:spcAft>
                <a:spcPts val="0"/>
              </a:spcAft>
              <a:buClr>
                <a:schemeClr val="dk1"/>
              </a:buClr>
              <a:buSzPts val="1200"/>
              <a:buFont typeface="Livvic" panose="020B0604020202020204"/>
              <a:buNone/>
              <a:defRPr sz="1200" b="1" i="0" u="none" strike="noStrike" cap="none">
                <a:solidFill>
                  <a:schemeClr val="dk1"/>
                </a:solidFill>
                <a:latin typeface="Livvic" panose="020B0604020202020204"/>
                <a:ea typeface="Livvic" panose="020B0604020202020204"/>
                <a:cs typeface="Livvic" panose="020B0604020202020204"/>
                <a:sym typeface="Livvic" panose="020B0604020202020204"/>
              </a:defRPr>
            </a:lvl2pPr>
            <a:lvl3pPr marR="0" lvl="2" algn="l" rtl="0">
              <a:lnSpc>
                <a:spcPct val="100000"/>
              </a:lnSpc>
              <a:spcBef>
                <a:spcPts val="0"/>
              </a:spcBef>
              <a:spcAft>
                <a:spcPts val="0"/>
              </a:spcAft>
              <a:buClr>
                <a:schemeClr val="dk1"/>
              </a:buClr>
              <a:buSzPts val="1200"/>
              <a:buFont typeface="Livvic" panose="020B0604020202020204"/>
              <a:buNone/>
              <a:defRPr sz="1200" b="1" i="0" u="none" strike="noStrike" cap="none">
                <a:solidFill>
                  <a:schemeClr val="dk1"/>
                </a:solidFill>
                <a:latin typeface="Livvic" panose="020B0604020202020204"/>
                <a:ea typeface="Livvic" panose="020B0604020202020204"/>
                <a:cs typeface="Livvic" panose="020B0604020202020204"/>
                <a:sym typeface="Livvic" panose="020B0604020202020204"/>
              </a:defRPr>
            </a:lvl3pPr>
            <a:lvl4pPr marR="0" lvl="3" algn="l" rtl="0">
              <a:lnSpc>
                <a:spcPct val="100000"/>
              </a:lnSpc>
              <a:spcBef>
                <a:spcPts val="0"/>
              </a:spcBef>
              <a:spcAft>
                <a:spcPts val="0"/>
              </a:spcAft>
              <a:buClr>
                <a:schemeClr val="dk1"/>
              </a:buClr>
              <a:buSzPts val="1200"/>
              <a:buFont typeface="Livvic" panose="020B0604020202020204"/>
              <a:buNone/>
              <a:defRPr sz="1200" b="1" i="0" u="none" strike="noStrike" cap="none">
                <a:solidFill>
                  <a:schemeClr val="dk1"/>
                </a:solidFill>
                <a:latin typeface="Livvic" panose="020B0604020202020204"/>
                <a:ea typeface="Livvic" panose="020B0604020202020204"/>
                <a:cs typeface="Livvic" panose="020B0604020202020204"/>
                <a:sym typeface="Livvic" panose="020B0604020202020204"/>
              </a:defRPr>
            </a:lvl4pPr>
            <a:lvl5pPr marR="0" lvl="4" algn="l" rtl="0">
              <a:lnSpc>
                <a:spcPct val="100000"/>
              </a:lnSpc>
              <a:spcBef>
                <a:spcPts val="0"/>
              </a:spcBef>
              <a:spcAft>
                <a:spcPts val="0"/>
              </a:spcAft>
              <a:buClr>
                <a:schemeClr val="dk1"/>
              </a:buClr>
              <a:buSzPts val="1200"/>
              <a:buFont typeface="Livvic" panose="020B0604020202020204"/>
              <a:buNone/>
              <a:defRPr sz="1200" b="1" i="0" u="none" strike="noStrike" cap="none">
                <a:solidFill>
                  <a:schemeClr val="dk1"/>
                </a:solidFill>
                <a:latin typeface="Livvic" panose="020B0604020202020204"/>
                <a:ea typeface="Livvic" panose="020B0604020202020204"/>
                <a:cs typeface="Livvic" panose="020B0604020202020204"/>
                <a:sym typeface="Livvic" panose="020B0604020202020204"/>
              </a:defRPr>
            </a:lvl5pPr>
            <a:lvl6pPr marR="0" lvl="5" algn="l" rtl="0">
              <a:lnSpc>
                <a:spcPct val="100000"/>
              </a:lnSpc>
              <a:spcBef>
                <a:spcPts val="0"/>
              </a:spcBef>
              <a:spcAft>
                <a:spcPts val="0"/>
              </a:spcAft>
              <a:buClr>
                <a:schemeClr val="dk1"/>
              </a:buClr>
              <a:buSzPts val="1200"/>
              <a:buFont typeface="Livvic" panose="020B0604020202020204"/>
              <a:buNone/>
              <a:defRPr sz="1200" b="1" i="0" u="none" strike="noStrike" cap="none">
                <a:solidFill>
                  <a:schemeClr val="dk1"/>
                </a:solidFill>
                <a:latin typeface="Livvic" panose="020B0604020202020204"/>
                <a:ea typeface="Livvic" panose="020B0604020202020204"/>
                <a:cs typeface="Livvic" panose="020B0604020202020204"/>
                <a:sym typeface="Livvic" panose="020B0604020202020204"/>
              </a:defRPr>
            </a:lvl6pPr>
            <a:lvl7pPr marR="0" lvl="6" algn="l" rtl="0">
              <a:lnSpc>
                <a:spcPct val="100000"/>
              </a:lnSpc>
              <a:spcBef>
                <a:spcPts val="0"/>
              </a:spcBef>
              <a:spcAft>
                <a:spcPts val="0"/>
              </a:spcAft>
              <a:buClr>
                <a:schemeClr val="dk1"/>
              </a:buClr>
              <a:buSzPts val="1200"/>
              <a:buFont typeface="Livvic" panose="020B0604020202020204"/>
              <a:buNone/>
              <a:defRPr sz="1200" b="1" i="0" u="none" strike="noStrike" cap="none">
                <a:solidFill>
                  <a:schemeClr val="dk1"/>
                </a:solidFill>
                <a:latin typeface="Livvic" panose="020B0604020202020204"/>
                <a:ea typeface="Livvic" panose="020B0604020202020204"/>
                <a:cs typeface="Livvic" panose="020B0604020202020204"/>
                <a:sym typeface="Livvic" panose="020B0604020202020204"/>
              </a:defRPr>
            </a:lvl7pPr>
            <a:lvl8pPr marR="0" lvl="7" algn="l" rtl="0">
              <a:lnSpc>
                <a:spcPct val="100000"/>
              </a:lnSpc>
              <a:spcBef>
                <a:spcPts val="0"/>
              </a:spcBef>
              <a:spcAft>
                <a:spcPts val="0"/>
              </a:spcAft>
              <a:buClr>
                <a:schemeClr val="dk1"/>
              </a:buClr>
              <a:buSzPts val="1200"/>
              <a:buFont typeface="Livvic" panose="020B0604020202020204"/>
              <a:buNone/>
              <a:defRPr sz="1200" b="1" i="0" u="none" strike="noStrike" cap="none">
                <a:solidFill>
                  <a:schemeClr val="dk1"/>
                </a:solidFill>
                <a:latin typeface="Livvic" panose="020B0604020202020204"/>
                <a:ea typeface="Livvic" panose="020B0604020202020204"/>
                <a:cs typeface="Livvic" panose="020B0604020202020204"/>
                <a:sym typeface="Livvic" panose="020B0604020202020204"/>
              </a:defRPr>
            </a:lvl8pPr>
            <a:lvl9pPr marR="0" lvl="8" algn="l" rtl="0">
              <a:lnSpc>
                <a:spcPct val="100000"/>
              </a:lnSpc>
              <a:spcBef>
                <a:spcPts val="0"/>
              </a:spcBef>
              <a:spcAft>
                <a:spcPts val="0"/>
              </a:spcAft>
              <a:buClr>
                <a:schemeClr val="dk1"/>
              </a:buClr>
              <a:buSzPts val="1200"/>
              <a:buFont typeface="Livvic" panose="020B0604020202020204"/>
              <a:buNone/>
              <a:defRPr sz="1200" b="1" i="0" u="none" strike="noStrike" cap="none">
                <a:solidFill>
                  <a:schemeClr val="dk1"/>
                </a:solidFill>
                <a:latin typeface="Livvic" panose="020B0604020202020204"/>
                <a:ea typeface="Livvic" panose="020B0604020202020204"/>
                <a:cs typeface="Livvic" panose="020B0604020202020204"/>
                <a:sym typeface="Livvic" panose="020B0604020202020204"/>
              </a:defRPr>
            </a:lvl9pPr>
          </a:lstStyle>
          <a:p>
            <a:pPr marL="0" lvl="0" indent="0" algn="l" rtl="0">
              <a:spcBef>
                <a:spcPts val="0"/>
              </a:spcBef>
              <a:spcAft>
                <a:spcPts val="0"/>
              </a:spcAft>
              <a:buNone/>
            </a:pPr>
            <a:r>
              <a:rPr lang="en-US" sz="2400"/>
              <a:t>TABLE OF CONTENTS</a:t>
            </a:r>
            <a:endParaRPr sz="2400"/>
          </a:p>
        </p:txBody>
      </p:sp>
      <p:sp>
        <p:nvSpPr>
          <p:cNvPr id="10" name="Text Box 9"/>
          <p:cNvSpPr txBox="1"/>
          <p:nvPr/>
        </p:nvSpPr>
        <p:spPr>
          <a:xfrm>
            <a:off x="292677" y="383216"/>
            <a:ext cx="6752453" cy="3728649"/>
          </a:xfrm>
          <a:prstGeom prst="rect">
            <a:avLst/>
          </a:prstGeom>
          <a:noFill/>
        </p:spPr>
        <p:txBody>
          <a:bodyPr wrap="square" rtlCol="0">
            <a:spAutoFit/>
          </a:bodyPr>
          <a:lstStyle/>
          <a:p>
            <a:pPr>
              <a:lnSpc>
                <a:spcPct val="150000"/>
              </a:lnSpc>
            </a:pPr>
            <a:r>
              <a:rPr lang="en-US" sz="2000" b="1" dirty="0">
                <a:solidFill>
                  <a:schemeClr val="tx1">
                    <a:lumMod val="50000"/>
                  </a:schemeClr>
                </a:solidFill>
              </a:rPr>
              <a:t>01	Introduction</a:t>
            </a:r>
          </a:p>
          <a:p>
            <a:pPr>
              <a:lnSpc>
                <a:spcPct val="150000"/>
              </a:lnSpc>
            </a:pPr>
            <a:r>
              <a:rPr lang="en-US" sz="2000" b="1" dirty="0">
                <a:solidFill>
                  <a:schemeClr val="tx1">
                    <a:lumMod val="50000"/>
                  </a:schemeClr>
                </a:solidFill>
              </a:rPr>
              <a:t>02	Objective</a:t>
            </a:r>
          </a:p>
          <a:p>
            <a:pPr>
              <a:lnSpc>
                <a:spcPct val="150000"/>
              </a:lnSpc>
            </a:pPr>
            <a:r>
              <a:rPr lang="en-US" sz="2000" b="1" dirty="0">
                <a:solidFill>
                  <a:schemeClr val="tx1">
                    <a:lumMod val="50000"/>
                  </a:schemeClr>
                </a:solidFill>
              </a:rPr>
              <a:t>03	Literature Review</a:t>
            </a:r>
          </a:p>
          <a:p>
            <a:pPr>
              <a:lnSpc>
                <a:spcPct val="150000"/>
              </a:lnSpc>
            </a:pPr>
            <a:r>
              <a:rPr lang="en-US" sz="2000" b="1" dirty="0">
                <a:solidFill>
                  <a:schemeClr val="tx1">
                    <a:lumMod val="50000"/>
                  </a:schemeClr>
                </a:solidFill>
              </a:rPr>
              <a:t>04	Dataset</a:t>
            </a:r>
          </a:p>
          <a:p>
            <a:pPr>
              <a:lnSpc>
                <a:spcPct val="150000"/>
              </a:lnSpc>
            </a:pPr>
            <a:r>
              <a:rPr lang="en-US" sz="2000" b="1" dirty="0">
                <a:solidFill>
                  <a:schemeClr val="tx1">
                    <a:lumMod val="50000"/>
                  </a:schemeClr>
                </a:solidFill>
              </a:rPr>
              <a:t>05	Methodology</a:t>
            </a:r>
            <a:endParaRPr lang="en-US" sz="2000" b="1" dirty="0">
              <a:solidFill>
                <a:schemeClr val="tx1">
                  <a:lumMod val="50000"/>
                </a:schemeClr>
              </a:solidFill>
              <a:sym typeface="+mn-ea"/>
            </a:endParaRPr>
          </a:p>
          <a:p>
            <a:pPr>
              <a:lnSpc>
                <a:spcPct val="150000"/>
              </a:lnSpc>
            </a:pPr>
            <a:r>
              <a:rPr lang="en-US" sz="2000" b="1" dirty="0">
                <a:solidFill>
                  <a:schemeClr val="tx1">
                    <a:lumMod val="50000"/>
                  </a:schemeClr>
                </a:solidFill>
                <a:sym typeface="+mn-ea"/>
              </a:rPr>
              <a:t>06	Results and Discussion</a:t>
            </a:r>
          </a:p>
          <a:p>
            <a:pPr>
              <a:lnSpc>
                <a:spcPct val="150000"/>
              </a:lnSpc>
            </a:pPr>
            <a:r>
              <a:rPr lang="en-US" sz="2000" b="1" dirty="0">
                <a:solidFill>
                  <a:schemeClr val="tx1">
                    <a:lumMod val="50000"/>
                  </a:schemeClr>
                </a:solidFill>
                <a:sym typeface="+mn-ea"/>
              </a:rPr>
              <a:t>07	Summary</a:t>
            </a:r>
          </a:p>
          <a:p>
            <a:pPr>
              <a:lnSpc>
                <a:spcPct val="150000"/>
              </a:lnSpc>
            </a:pPr>
            <a:r>
              <a:rPr lang="en-US" sz="2000" b="1" dirty="0">
                <a:solidFill>
                  <a:schemeClr val="tx1">
                    <a:lumMod val="50000"/>
                  </a:schemeClr>
                </a:solidFill>
                <a:sym typeface="+mn-ea"/>
              </a:rPr>
              <a:t>08	References</a:t>
            </a:r>
            <a:endParaRPr lang="en-US" sz="2000" b="1" dirty="0">
              <a:solidFill>
                <a:schemeClr val="tx1">
                  <a:lumMod val="50000"/>
                </a:schemeClr>
              </a:solidFill>
            </a:endParaRPr>
          </a:p>
        </p:txBody>
      </p:sp>
      <p:sp>
        <p:nvSpPr>
          <p:cNvPr id="7" name="Rectangles 9">
            <a:extLst>
              <a:ext uri="{FF2B5EF4-FFF2-40B4-BE49-F238E27FC236}">
                <a16:creationId xmlns:a16="http://schemas.microsoft.com/office/drawing/2014/main" id="{D760B46F-B24D-4D3A-8E2E-1D3A517B9ED9}"/>
              </a:ext>
            </a:extLst>
          </p:cNvPr>
          <p:cNvSpPr/>
          <p:nvPr/>
        </p:nvSpPr>
        <p:spPr>
          <a:xfrm>
            <a:off x="8682989" y="4840605"/>
            <a:ext cx="445295" cy="30289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marL="0" lvl="0" indent="0" algn="ctr" rtl="0">
              <a:spcBef>
                <a:spcPts val="0"/>
              </a:spcBef>
              <a:spcAft>
                <a:spcPts val="0"/>
              </a:spcAft>
              <a:buNone/>
            </a:pPr>
            <a:r>
              <a:rPr lang="en-IN" altLang="en-US" sz="1800" dirty="0">
                <a:sym typeface="+mn-ea"/>
              </a:rPr>
              <a:t>02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8" name="Text Box 7"/>
          <p:cNvSpPr txBox="1"/>
          <p:nvPr/>
        </p:nvSpPr>
        <p:spPr>
          <a:xfrm>
            <a:off x="114303" y="880589"/>
            <a:ext cx="8568686" cy="738664"/>
          </a:xfrm>
          <a:prstGeom prst="rect">
            <a:avLst/>
          </a:prstGeom>
          <a:noFill/>
        </p:spPr>
        <p:txBody>
          <a:bodyPr wrap="square" rtlCol="0" anchor="t">
            <a:spAutoFit/>
          </a:bodyPr>
          <a:lstStyle/>
          <a:p>
            <a:r>
              <a:rPr lang="en-US" dirty="0">
                <a:latin typeface="Times New Roman" panose="02020603050405020304" pitchFamily="18" charset="0"/>
                <a:cs typeface="Times New Roman" panose="02020603050405020304" pitchFamily="18" charset="0"/>
              </a:rPr>
              <a:t>A hyperspectral image has a very high spectral resolution due to the number of pixels and bands it contains. As</a:t>
            </a:r>
          </a:p>
          <a:p>
            <a:r>
              <a:rPr lang="en-US" dirty="0">
                <a:latin typeface="Times New Roman" panose="02020603050405020304" pitchFamily="18" charset="0"/>
                <a:cs typeface="Times New Roman" panose="02020603050405020304" pitchFamily="18" charset="0"/>
              </a:rPr>
              <a:t>a result, it’s important to arrange number of bands in a dataset without drastically reducing the amount of information</a:t>
            </a:r>
          </a:p>
          <a:p>
            <a:r>
              <a:rPr lang="en-US" dirty="0">
                <a:latin typeface="Times New Roman" panose="02020603050405020304" pitchFamily="18" charset="0"/>
                <a:cs typeface="Times New Roman" panose="02020603050405020304" pitchFamily="18" charset="0"/>
              </a:rPr>
              <a:t>maintained.</a:t>
            </a:r>
          </a:p>
        </p:txBody>
      </p:sp>
      <p:sp>
        <p:nvSpPr>
          <p:cNvPr id="12" name="TextBox 11">
            <a:extLst>
              <a:ext uri="{FF2B5EF4-FFF2-40B4-BE49-F238E27FC236}">
                <a16:creationId xmlns:a16="http://schemas.microsoft.com/office/drawing/2014/main" id="{89730A1A-9B63-46B5-9FCD-70EAE965A532}"/>
              </a:ext>
            </a:extLst>
          </p:cNvPr>
          <p:cNvSpPr txBox="1"/>
          <p:nvPr/>
        </p:nvSpPr>
        <p:spPr>
          <a:xfrm>
            <a:off x="200383" y="1938098"/>
            <a:ext cx="5271730" cy="2462213"/>
          </a:xfrm>
          <a:prstGeom prst="rect">
            <a:avLst/>
          </a:prstGeom>
          <a:solidFill>
            <a:schemeClr val="tx1">
              <a:lumMod val="50000"/>
            </a:schemeClr>
          </a:solidFill>
          <a:ln>
            <a:noFill/>
          </a:ln>
          <a:effectLst/>
          <a:scene3d>
            <a:camera prst="orthographicFront"/>
            <a:lightRig rig="threePt" dir="t"/>
          </a:scene3d>
          <a:sp3d>
            <a:bevelT/>
          </a:sp3d>
        </p:spPr>
        <p:txBody>
          <a:bodyPr wrap="square">
            <a:spAutoFit/>
          </a:bodyPr>
          <a:lstStyle/>
          <a:p>
            <a:pPr>
              <a:buClr>
                <a:srgbClr val="F9FD51"/>
              </a:buClr>
            </a:pPr>
            <a:r>
              <a:rPr lang="en-US" dirty="0">
                <a:solidFill>
                  <a:srgbClr val="00FF00"/>
                </a:solidFill>
                <a:latin typeface="Times New Roman" panose="02020603050405020304" pitchFamily="18" charset="0"/>
                <a:cs typeface="Times New Roman" panose="02020603050405020304" pitchFamily="18" charset="0"/>
              </a:rPr>
              <a:t>It is necessary to perform band selection method as: </a:t>
            </a:r>
            <a:endParaRPr lang="en-US" dirty="0">
              <a:solidFill>
                <a:srgbClr val="FFFF00"/>
              </a:solidFill>
              <a:latin typeface="Times New Roman" panose="02020603050405020304" pitchFamily="18" charset="0"/>
              <a:cs typeface="Times New Roman" panose="02020603050405020304" pitchFamily="18" charset="0"/>
            </a:endParaRPr>
          </a:p>
          <a:p>
            <a:pPr marL="285750" indent="-285750">
              <a:buClr>
                <a:srgbClr val="F9FD51"/>
              </a:buClr>
              <a:buFont typeface="Arial" panose="020B0604020202020204" pitchFamily="34" charset="0"/>
              <a:buChar char="•"/>
            </a:pPr>
            <a:r>
              <a:rPr lang="en-US" dirty="0">
                <a:solidFill>
                  <a:srgbClr val="FFFF00"/>
                </a:solidFill>
                <a:latin typeface="Times New Roman" panose="02020603050405020304" pitchFamily="18" charset="0"/>
                <a:cs typeface="Times New Roman" panose="02020603050405020304" pitchFamily="18" charset="0"/>
              </a:rPr>
              <a:t>These bands make training extremely slow.</a:t>
            </a:r>
          </a:p>
          <a:p>
            <a:pPr marL="285750" indent="-285750">
              <a:buClr>
                <a:srgbClr val="F9FD51"/>
              </a:buClr>
              <a:buFont typeface="Arial" panose="020B0604020202020204" pitchFamily="34" charset="0"/>
              <a:buChar char="•"/>
            </a:pPr>
            <a:r>
              <a:rPr lang="en-US" dirty="0">
                <a:solidFill>
                  <a:srgbClr val="FFFF00"/>
                </a:solidFill>
                <a:latin typeface="Times New Roman" panose="02020603050405020304" pitchFamily="18" charset="0"/>
                <a:cs typeface="Times New Roman" panose="02020603050405020304" pitchFamily="18" charset="0"/>
              </a:rPr>
              <a:t>Harder to find a good solution.</a:t>
            </a:r>
            <a:endParaRPr lang="en-US" dirty="0">
              <a:solidFill>
                <a:srgbClr val="00FF00"/>
              </a:solidFill>
              <a:latin typeface="Times New Roman" panose="02020603050405020304" pitchFamily="18" charset="0"/>
              <a:cs typeface="Times New Roman" panose="02020603050405020304" pitchFamily="18" charset="0"/>
            </a:endParaRPr>
          </a:p>
          <a:p>
            <a:endParaRPr lang="en-US" dirty="0">
              <a:solidFill>
                <a:srgbClr val="00FF00"/>
              </a:solidFill>
              <a:latin typeface="Times New Roman" panose="02020603050405020304" pitchFamily="18" charset="0"/>
              <a:cs typeface="Times New Roman" panose="02020603050405020304" pitchFamily="18" charset="0"/>
            </a:endParaRPr>
          </a:p>
          <a:p>
            <a:r>
              <a:rPr lang="en-US" dirty="0">
                <a:solidFill>
                  <a:srgbClr val="00FF00"/>
                </a:solidFill>
                <a:latin typeface="Times New Roman" panose="02020603050405020304" pitchFamily="18" charset="0"/>
                <a:cs typeface="Times New Roman" panose="02020603050405020304" pitchFamily="18" charset="0"/>
              </a:rPr>
              <a:t>Steps for selecting top-ranked bands:</a:t>
            </a:r>
          </a:p>
          <a:p>
            <a:pPr marL="285750" indent="-285750">
              <a:buClr>
                <a:srgbClr val="F9FD51"/>
              </a:buClr>
              <a:buFont typeface="Arial" panose="020B0604020202020204" pitchFamily="34" charset="0"/>
              <a:buChar char="•"/>
            </a:pPr>
            <a:r>
              <a:rPr lang="en-US" dirty="0">
                <a:solidFill>
                  <a:srgbClr val="FFFF00"/>
                </a:solidFill>
                <a:latin typeface="Times New Roman" panose="02020603050405020304" pitchFamily="18" charset="0"/>
                <a:cs typeface="Times New Roman" panose="02020603050405020304" pitchFamily="18" charset="0"/>
              </a:rPr>
              <a:t>Gini impurity is used as a ranking criteria to select the top-ranked bands in a sorted sequence containing relevancy and less redundancy.</a:t>
            </a:r>
          </a:p>
          <a:p>
            <a:pPr marL="285750" indent="-285750">
              <a:buClr>
                <a:srgbClr val="F9FD51"/>
              </a:buClr>
              <a:buFont typeface="Arial" panose="020B0604020202020204" pitchFamily="34" charset="0"/>
              <a:buChar char="•"/>
            </a:pPr>
            <a:r>
              <a:rPr lang="en-US" dirty="0">
                <a:solidFill>
                  <a:srgbClr val="FFFF00"/>
                </a:solidFill>
                <a:latin typeface="Times New Roman" panose="02020603050405020304" pitchFamily="18" charset="0"/>
                <a:cs typeface="Times New Roman" panose="02020603050405020304" pitchFamily="18" charset="0"/>
              </a:rPr>
              <a:t>A distance-weighted parameter called </a:t>
            </a:r>
            <a:r>
              <a:rPr lang="en-US" dirty="0">
                <a:solidFill>
                  <a:schemeClr val="bg1"/>
                </a:solidFill>
                <a:latin typeface="Times New Roman" panose="02020603050405020304" pitchFamily="18" charset="0"/>
                <a:cs typeface="Times New Roman" panose="02020603050405020304" pitchFamily="18" charset="0"/>
              </a:rPr>
              <a:t>score</a:t>
            </a:r>
            <a:r>
              <a:rPr lang="en-US" dirty="0">
                <a:solidFill>
                  <a:srgbClr val="FFFF00"/>
                </a:solidFill>
                <a:latin typeface="Times New Roman" panose="02020603050405020304" pitchFamily="18" charset="0"/>
                <a:cs typeface="Times New Roman" panose="02020603050405020304" pitchFamily="18" charset="0"/>
              </a:rPr>
              <a:t> is introduced to prevent bands with same </a:t>
            </a:r>
            <a:r>
              <a:rPr lang="en-US" dirty="0" err="1">
                <a:solidFill>
                  <a:srgbClr val="FFFF00"/>
                </a:solidFill>
                <a:latin typeface="Times New Roman" panose="02020603050405020304" pitchFamily="18" charset="0"/>
                <a:cs typeface="Times New Roman" panose="02020603050405020304" pitchFamily="18" charset="0"/>
              </a:rPr>
              <a:t>gini</a:t>
            </a:r>
            <a:r>
              <a:rPr lang="en-US" dirty="0">
                <a:solidFill>
                  <a:srgbClr val="FFFF00"/>
                </a:solidFill>
                <a:latin typeface="Times New Roman" panose="02020603050405020304" pitchFamily="18" charset="0"/>
                <a:cs typeface="Times New Roman" panose="02020603050405020304" pitchFamily="18" charset="0"/>
              </a:rPr>
              <a:t> indices.</a:t>
            </a:r>
          </a:p>
          <a:p>
            <a:pPr>
              <a:buClr>
                <a:srgbClr val="F9FD51"/>
              </a:buClr>
            </a:pPr>
            <a:endParaRPr lang="en-US" dirty="0">
              <a:solidFill>
                <a:srgbClr val="FFFF00"/>
              </a:solidFill>
              <a:latin typeface="Times New Roman" panose="02020603050405020304" pitchFamily="18" charset="0"/>
              <a:cs typeface="Times New Roman" panose="02020603050405020304" pitchFamily="18" charset="0"/>
            </a:endParaRPr>
          </a:p>
        </p:txBody>
      </p:sp>
      <p:sp>
        <p:nvSpPr>
          <p:cNvPr id="2" name="Rectangles 24">
            <a:extLst>
              <a:ext uri="{FF2B5EF4-FFF2-40B4-BE49-F238E27FC236}">
                <a16:creationId xmlns:a16="http://schemas.microsoft.com/office/drawing/2014/main" id="{E54345E6-455C-071B-F6F5-3580C9CD2884}"/>
              </a:ext>
            </a:extLst>
          </p:cNvPr>
          <p:cNvSpPr/>
          <p:nvPr/>
        </p:nvSpPr>
        <p:spPr>
          <a:xfrm>
            <a:off x="2571033" y="182704"/>
            <a:ext cx="4210767" cy="365935"/>
          </a:xfrm>
          <a:prstGeom prst="rect">
            <a:avLst/>
          </a:prstGeom>
          <a:solidFill>
            <a:schemeClr val="tx1">
              <a:alpha val="99000"/>
            </a:schemeClr>
          </a:solidFill>
          <a:effectLst>
            <a:outerShdw blurRad="40000" dist="23000" dir="5400000" rotWithShape="0">
              <a:srgbClr val="000000">
                <a:alpha val="35000"/>
              </a:srgb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marL="0" lvl="0" indent="0" algn="ctr" rtl="0">
              <a:spcBef>
                <a:spcPts val="0"/>
              </a:spcBef>
              <a:spcAft>
                <a:spcPts val="0"/>
              </a:spcAft>
              <a:buNone/>
            </a:pPr>
            <a:r>
              <a:rPr lang="en-IN" altLang="en-US" sz="1600" b="1" dirty="0">
                <a:sym typeface="+mn-ea"/>
              </a:rPr>
              <a:t>Local Band Selection </a:t>
            </a:r>
            <a:r>
              <a:rPr lang="en-IN" altLang="en-US" sz="1600" b="1" dirty="0">
                <a:solidFill>
                  <a:srgbClr val="00FF00"/>
                </a:solidFill>
                <a:sym typeface="+mn-ea"/>
              </a:rPr>
              <a:t> </a:t>
            </a:r>
          </a:p>
        </p:txBody>
      </p:sp>
      <p:pic>
        <p:nvPicPr>
          <p:cNvPr id="4" name="Picture 3">
            <a:extLst>
              <a:ext uri="{FF2B5EF4-FFF2-40B4-BE49-F238E27FC236}">
                <a16:creationId xmlns:a16="http://schemas.microsoft.com/office/drawing/2014/main" id="{82708D46-CEE6-E040-14F0-42CC0FC7FD4C}"/>
              </a:ext>
            </a:extLst>
          </p:cNvPr>
          <p:cNvPicPr>
            <a:picLocks noChangeAspect="1"/>
          </p:cNvPicPr>
          <p:nvPr/>
        </p:nvPicPr>
        <p:blipFill>
          <a:blip r:embed="rId3"/>
          <a:stretch>
            <a:fillRect/>
          </a:stretch>
        </p:blipFill>
        <p:spPr>
          <a:xfrm>
            <a:off x="5749126" y="1938099"/>
            <a:ext cx="2894030" cy="1733790"/>
          </a:xfrm>
          <a:prstGeom prst="rect">
            <a:avLst/>
          </a:prstGeom>
        </p:spPr>
      </p:pic>
      <p:sp>
        <p:nvSpPr>
          <p:cNvPr id="5" name="TextBox 4">
            <a:extLst>
              <a:ext uri="{FF2B5EF4-FFF2-40B4-BE49-F238E27FC236}">
                <a16:creationId xmlns:a16="http://schemas.microsoft.com/office/drawing/2014/main" id="{B035556E-AF8A-2E1E-A306-D85040EA3410}"/>
              </a:ext>
            </a:extLst>
          </p:cNvPr>
          <p:cNvSpPr txBox="1"/>
          <p:nvPr/>
        </p:nvSpPr>
        <p:spPr>
          <a:xfrm>
            <a:off x="53340" y="4517439"/>
            <a:ext cx="8629649" cy="646331"/>
          </a:xfrm>
          <a:prstGeom prst="rect">
            <a:avLst/>
          </a:prstGeom>
          <a:noFill/>
        </p:spPr>
        <p:txBody>
          <a:bodyPr wrap="square">
            <a:spAutoFit/>
          </a:bodyPr>
          <a:lstStyle/>
          <a:p>
            <a:r>
              <a:rPr lang="en-IN" sz="1200" u="sng" dirty="0">
                <a:solidFill>
                  <a:schemeClr val="tx1">
                    <a:lumMod val="50000"/>
                  </a:schemeClr>
                </a:solidFill>
              </a:rPr>
              <a:t>Source:</a:t>
            </a:r>
            <a:r>
              <a:rPr lang="en-IN" sz="1200" dirty="0">
                <a:solidFill>
                  <a:srgbClr val="0070C0"/>
                </a:solidFill>
              </a:rPr>
              <a:t> https://www.researchgate.net/profile/PedramGhamisi/publication/322281687/figure/fig1/AS:580431734743040@1515397117915/Hyperspectral-image-dimensionality-reduction_W640.jpg</a:t>
            </a:r>
            <a:endParaRPr lang="en-IN" sz="1050" dirty="0"/>
          </a:p>
        </p:txBody>
      </p:sp>
      <p:sp>
        <p:nvSpPr>
          <p:cNvPr id="6" name="TextBox 5">
            <a:extLst>
              <a:ext uri="{FF2B5EF4-FFF2-40B4-BE49-F238E27FC236}">
                <a16:creationId xmlns:a16="http://schemas.microsoft.com/office/drawing/2014/main" id="{CF85385E-7004-20FF-3E00-D13B08E4D452}"/>
              </a:ext>
            </a:extLst>
          </p:cNvPr>
          <p:cNvSpPr txBox="1"/>
          <p:nvPr/>
        </p:nvSpPr>
        <p:spPr>
          <a:xfrm>
            <a:off x="5708644" y="3844541"/>
            <a:ext cx="3024803" cy="292388"/>
          </a:xfrm>
          <a:prstGeom prst="rect">
            <a:avLst/>
          </a:prstGeom>
          <a:noFill/>
          <a:ln>
            <a:solidFill>
              <a:schemeClr val="tx1"/>
            </a:solidFill>
          </a:ln>
        </p:spPr>
        <p:txBody>
          <a:bodyPr wrap="square" rtlCol="0">
            <a:spAutoFit/>
          </a:bodyPr>
          <a:lstStyle/>
          <a:p>
            <a:pPr algn="ctr"/>
            <a:r>
              <a:rPr lang="en-US" sz="1300" dirty="0">
                <a:latin typeface="Times New Roman" panose="02020603050405020304" pitchFamily="18" charset="0"/>
                <a:cs typeface="Times New Roman" panose="02020603050405020304" pitchFamily="18" charset="0"/>
              </a:rPr>
              <a:t>Band Selection Technique</a:t>
            </a:r>
            <a:endParaRPr lang="en-IN" sz="1300" dirty="0">
              <a:latin typeface="Times New Roman" panose="02020603050405020304" pitchFamily="18" charset="0"/>
              <a:cs typeface="Times New Roman" panose="02020603050405020304" pitchFamily="18" charset="0"/>
            </a:endParaRPr>
          </a:p>
        </p:txBody>
      </p:sp>
      <p:sp>
        <p:nvSpPr>
          <p:cNvPr id="3" name="Rectangles 9">
            <a:extLst>
              <a:ext uri="{FF2B5EF4-FFF2-40B4-BE49-F238E27FC236}">
                <a16:creationId xmlns:a16="http://schemas.microsoft.com/office/drawing/2014/main" id="{887B5362-4A80-3BDB-CB3B-AE6E3502011E}"/>
              </a:ext>
            </a:extLst>
          </p:cNvPr>
          <p:cNvSpPr/>
          <p:nvPr/>
        </p:nvSpPr>
        <p:spPr>
          <a:xfrm>
            <a:off x="8682989" y="4840605"/>
            <a:ext cx="445295" cy="30289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marL="0" lvl="0" indent="0" algn="ctr" rtl="0">
              <a:spcBef>
                <a:spcPts val="0"/>
              </a:spcBef>
              <a:spcAft>
                <a:spcPts val="0"/>
              </a:spcAft>
              <a:buNone/>
            </a:pPr>
            <a:r>
              <a:rPr lang="en-US" altLang="en-US" sz="1800" dirty="0">
                <a:sym typeface="+mn-ea"/>
              </a:rPr>
              <a:t>20</a:t>
            </a:r>
            <a:endParaRPr lang="en-IN" altLang="en-US" sz="1800" dirty="0">
              <a:sym typeface="+mn-ea"/>
            </a:endParaRPr>
          </a:p>
        </p:txBody>
      </p:sp>
    </p:spTree>
    <p:extLst>
      <p:ext uri="{BB962C8B-B14F-4D97-AF65-F5344CB8AC3E}">
        <p14:creationId xmlns:p14="http://schemas.microsoft.com/office/powerpoint/2010/main" val="3525410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8" name="Text Box 7"/>
          <p:cNvSpPr txBox="1"/>
          <p:nvPr/>
        </p:nvSpPr>
        <p:spPr>
          <a:xfrm>
            <a:off x="419014" y="770748"/>
            <a:ext cx="8549726" cy="700000"/>
          </a:xfrm>
          <a:prstGeom prst="rect">
            <a:avLst/>
          </a:prstGeom>
          <a:noFill/>
        </p:spPr>
        <p:txBody>
          <a:bodyPr wrap="square" rtlCol="0" anchor="t">
            <a:spAutoFit/>
          </a:bodyPr>
          <a:lstStyle/>
          <a:p>
            <a:pPr>
              <a:lnSpc>
                <a:spcPct val="150000"/>
              </a:lnSpc>
            </a:pPr>
            <a:r>
              <a:rPr lang="en-US" dirty="0">
                <a:latin typeface="Times New Roman" panose="02020603050405020304" pitchFamily="18" charset="0"/>
                <a:cs typeface="Times New Roman" panose="02020603050405020304" pitchFamily="18" charset="0"/>
              </a:rPr>
              <a:t>To calculate</a:t>
            </a:r>
            <a:r>
              <a:rPr lang="en-US" i="1" dirty="0">
                <a:latin typeface="Times New Roman" panose="02020603050405020304" pitchFamily="18" charset="0"/>
                <a:cs typeface="Times New Roman" panose="02020603050405020304" pitchFamily="18" charset="0"/>
              </a:rPr>
              <a:t> </a:t>
            </a:r>
            <a:r>
              <a:rPr lang="en-US" b="1" i="1" dirty="0">
                <a:latin typeface="Times New Roman" panose="02020603050405020304" pitchFamily="18" charset="0"/>
                <a:cs typeface="Times New Roman" panose="02020603050405020304" pitchFamily="18" charset="0"/>
              </a:rPr>
              <a:t>score</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delta</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function is used that stores maximum distance for a test band from all bands whose </a:t>
            </a:r>
            <a:r>
              <a:rPr lang="en-US" dirty="0" err="1">
                <a:latin typeface="Times New Roman" panose="02020603050405020304" pitchFamily="18" charset="0"/>
                <a:cs typeface="Times New Roman" panose="02020603050405020304" pitchFamily="18" charset="0"/>
              </a:rPr>
              <a:t>gini</a:t>
            </a:r>
            <a:r>
              <a:rPr lang="en-US" dirty="0">
                <a:latin typeface="Times New Roman" panose="02020603050405020304" pitchFamily="18" charset="0"/>
                <a:cs typeface="Times New Roman" panose="02020603050405020304" pitchFamily="18" charset="0"/>
              </a:rPr>
              <a:t> index is higher than that of test band. </a:t>
            </a:r>
          </a:p>
        </p:txBody>
      </p:sp>
      <p:sp>
        <p:nvSpPr>
          <p:cNvPr id="19" name="Rectangles 9">
            <a:extLst>
              <a:ext uri="{FF2B5EF4-FFF2-40B4-BE49-F238E27FC236}">
                <a16:creationId xmlns:a16="http://schemas.microsoft.com/office/drawing/2014/main" id="{C31F974F-EFCB-4692-99A5-7A0E64BF32A4}"/>
              </a:ext>
            </a:extLst>
          </p:cNvPr>
          <p:cNvSpPr/>
          <p:nvPr/>
        </p:nvSpPr>
        <p:spPr>
          <a:xfrm>
            <a:off x="8698705" y="4840605"/>
            <a:ext cx="445295" cy="30289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marL="0" lvl="0" indent="0" algn="ctr" rtl="0">
              <a:spcBef>
                <a:spcPts val="0"/>
              </a:spcBef>
              <a:spcAft>
                <a:spcPts val="0"/>
              </a:spcAft>
              <a:buNone/>
            </a:pPr>
            <a:r>
              <a:rPr lang="en-US" altLang="en-US" sz="1800" dirty="0">
                <a:sym typeface="+mn-ea"/>
              </a:rPr>
              <a:t>21</a:t>
            </a:r>
            <a:endParaRPr lang="en-IN" altLang="en-US" sz="1800" dirty="0">
              <a:sym typeface="+mn-ea"/>
            </a:endParaRPr>
          </a:p>
        </p:txBody>
      </p:sp>
      <p:sp>
        <p:nvSpPr>
          <p:cNvPr id="20" name="TextBox 19">
            <a:extLst>
              <a:ext uri="{FF2B5EF4-FFF2-40B4-BE49-F238E27FC236}">
                <a16:creationId xmlns:a16="http://schemas.microsoft.com/office/drawing/2014/main" id="{CE6D729F-DD92-485A-A1B3-8F8CB0FF2A27}"/>
              </a:ext>
            </a:extLst>
          </p:cNvPr>
          <p:cNvSpPr txBox="1"/>
          <p:nvPr/>
        </p:nvSpPr>
        <p:spPr>
          <a:xfrm>
            <a:off x="1133389" y="1615066"/>
            <a:ext cx="5511975" cy="2962158"/>
          </a:xfrm>
          <a:prstGeom prst="rect">
            <a:avLst/>
          </a:prstGeom>
          <a:solidFill>
            <a:schemeClr val="tx1">
              <a:lumMod val="50000"/>
            </a:schemeClr>
          </a:solidFill>
          <a:ln>
            <a:noFill/>
          </a:ln>
          <a:effectLst/>
          <a:scene3d>
            <a:camera prst="orthographicFront"/>
            <a:lightRig rig="threePt" dir="t"/>
          </a:scene3d>
          <a:sp3d>
            <a:bevelT/>
          </a:sp3d>
        </p:spPr>
        <p:txBody>
          <a:bodyPr wrap="square">
            <a:spAutoFit/>
          </a:bodyPr>
          <a:lstStyle/>
          <a:p>
            <a:pPr>
              <a:lnSpc>
                <a:spcPct val="150000"/>
              </a:lnSpc>
              <a:buClr>
                <a:srgbClr val="FFFF00"/>
              </a:buClr>
            </a:pPr>
            <a:r>
              <a:rPr lang="en-US" dirty="0">
                <a:solidFill>
                  <a:srgbClr val="00FF00"/>
                </a:solidFill>
                <a:latin typeface="Times New Roman" panose="02020603050405020304" pitchFamily="18" charset="0"/>
                <a:cs typeface="Times New Roman" panose="02020603050405020304" pitchFamily="18" charset="0"/>
              </a:rPr>
              <a:t>Formally, score is formulated in equation as :</a:t>
            </a:r>
            <a:endParaRPr lang="en-US" dirty="0">
              <a:solidFill>
                <a:srgbClr val="F9FD51"/>
              </a:solidFill>
              <a:latin typeface="Times New Roman" panose="02020603050405020304" pitchFamily="18" charset="0"/>
              <a:cs typeface="Times New Roman" panose="02020603050405020304" pitchFamily="18" charset="0"/>
            </a:endParaRPr>
          </a:p>
          <a:p>
            <a:pPr>
              <a:lnSpc>
                <a:spcPct val="150000"/>
              </a:lnSpc>
              <a:buClr>
                <a:srgbClr val="FFFF00"/>
              </a:buClr>
            </a:pPr>
            <a:endParaRPr lang="en-US" dirty="0">
              <a:solidFill>
                <a:srgbClr val="00FF00"/>
              </a:solidFill>
              <a:latin typeface="Times New Roman" panose="02020603050405020304" pitchFamily="18" charset="0"/>
              <a:cs typeface="Times New Roman" panose="02020603050405020304" pitchFamily="18" charset="0"/>
            </a:endParaRPr>
          </a:p>
          <a:p>
            <a:pPr>
              <a:lnSpc>
                <a:spcPct val="150000"/>
              </a:lnSpc>
              <a:buClr>
                <a:srgbClr val="FFFF00"/>
              </a:buClr>
            </a:pPr>
            <a:endParaRPr lang="en-US" dirty="0">
              <a:solidFill>
                <a:srgbClr val="00FF00"/>
              </a:solidFill>
              <a:latin typeface="Times New Roman" panose="02020603050405020304" pitchFamily="18" charset="0"/>
              <a:cs typeface="Times New Roman" panose="02020603050405020304" pitchFamily="18" charset="0"/>
            </a:endParaRPr>
          </a:p>
          <a:p>
            <a:pPr>
              <a:lnSpc>
                <a:spcPct val="150000"/>
              </a:lnSpc>
              <a:buClr>
                <a:srgbClr val="FFFF00"/>
              </a:buClr>
            </a:pPr>
            <a:endParaRPr lang="en-US" dirty="0">
              <a:solidFill>
                <a:srgbClr val="00FF00"/>
              </a:solidFill>
              <a:latin typeface="Times New Roman" panose="02020603050405020304" pitchFamily="18" charset="0"/>
              <a:cs typeface="Times New Roman" panose="02020603050405020304" pitchFamily="18" charset="0"/>
            </a:endParaRPr>
          </a:p>
          <a:p>
            <a:pPr>
              <a:lnSpc>
                <a:spcPct val="150000"/>
              </a:lnSpc>
              <a:buClr>
                <a:srgbClr val="FFFF00"/>
              </a:buClr>
            </a:pPr>
            <a:r>
              <a:rPr lang="en-US" dirty="0">
                <a:solidFill>
                  <a:srgbClr val="00FF00"/>
                </a:solidFill>
                <a:latin typeface="Times New Roman" panose="02020603050405020304" pitchFamily="18" charset="0"/>
                <a:cs typeface="Times New Roman" panose="02020603050405020304" pitchFamily="18" charset="0"/>
              </a:rPr>
              <a:t>where</a:t>
            </a:r>
            <a:r>
              <a:rPr lang="en-US" i="1" dirty="0">
                <a:solidFill>
                  <a:srgbClr val="00FF00"/>
                </a:solidFill>
                <a:latin typeface="Times New Roman" panose="02020603050405020304" pitchFamily="18" charset="0"/>
                <a:cs typeface="Times New Roman" panose="02020603050405020304" pitchFamily="18" charset="0"/>
              </a:rPr>
              <a:t>, </a:t>
            </a:r>
          </a:p>
          <a:p>
            <a:pPr>
              <a:lnSpc>
                <a:spcPct val="150000"/>
              </a:lnSpc>
              <a:buClr>
                <a:srgbClr val="FFFF00"/>
              </a:buClr>
            </a:pPr>
            <a:r>
              <a:rPr lang="en-US" i="1" dirty="0">
                <a:solidFill>
                  <a:srgbClr val="FFFF00"/>
                </a:solidFill>
                <a:latin typeface="Times New Roman" panose="02020603050405020304" pitchFamily="18" charset="0"/>
                <a:cs typeface="Times New Roman" panose="02020603050405020304" pitchFamily="18" charset="0"/>
              </a:rPr>
              <a:t>d</a:t>
            </a:r>
            <a:r>
              <a:rPr lang="en-US" i="1" dirty="0">
                <a:solidFill>
                  <a:srgbClr val="00FF00"/>
                </a:solidFill>
                <a:latin typeface="Times New Roman" panose="02020603050405020304" pitchFamily="18" charset="0"/>
                <a:cs typeface="Times New Roman" panose="02020603050405020304" pitchFamily="18" charset="0"/>
              </a:rPr>
              <a:t> </a:t>
            </a:r>
            <a:r>
              <a:rPr lang="en-US" dirty="0">
                <a:solidFill>
                  <a:srgbClr val="00FF00"/>
                </a:solidFill>
                <a:latin typeface="Times New Roman" panose="02020603050405020304" pitchFamily="18" charset="0"/>
                <a:cs typeface="Times New Roman" panose="02020603050405020304" pitchFamily="18" charset="0"/>
              </a:rPr>
              <a:t>is distance between mean vectors of all pixels in a cluster for particular segment to remaining bands of the segment,</a:t>
            </a:r>
          </a:p>
          <a:p>
            <a:pPr>
              <a:lnSpc>
                <a:spcPct val="150000"/>
              </a:lnSpc>
              <a:buClr>
                <a:srgbClr val="FFFF00"/>
              </a:buClr>
            </a:pPr>
            <a:r>
              <a:rPr lang="en-US" i="1" dirty="0">
                <a:solidFill>
                  <a:srgbClr val="FFFF00"/>
                </a:solidFill>
                <a:latin typeface="Times New Roman" panose="02020603050405020304" pitchFamily="18" charset="0"/>
                <a:cs typeface="Times New Roman" panose="02020603050405020304" pitchFamily="18" charset="0"/>
              </a:rPr>
              <a:t>GI</a:t>
            </a:r>
            <a:r>
              <a:rPr lang="en-US" dirty="0">
                <a:solidFill>
                  <a:srgbClr val="00FF00"/>
                </a:solidFill>
                <a:latin typeface="Times New Roman" panose="02020603050405020304" pitchFamily="18" charset="0"/>
                <a:cs typeface="Times New Roman" panose="02020603050405020304" pitchFamily="18" charset="0"/>
              </a:rPr>
              <a:t> is the </a:t>
            </a:r>
            <a:r>
              <a:rPr lang="en-US" dirty="0" err="1">
                <a:solidFill>
                  <a:srgbClr val="00FF00"/>
                </a:solidFill>
                <a:latin typeface="Times New Roman" panose="02020603050405020304" pitchFamily="18" charset="0"/>
                <a:cs typeface="Times New Roman" panose="02020603050405020304" pitchFamily="18" charset="0"/>
              </a:rPr>
              <a:t>gini</a:t>
            </a:r>
            <a:r>
              <a:rPr lang="en-US" dirty="0">
                <a:solidFill>
                  <a:srgbClr val="00FF00"/>
                </a:solidFill>
                <a:latin typeface="Times New Roman" panose="02020603050405020304" pitchFamily="18" charset="0"/>
                <a:cs typeface="Times New Roman" panose="02020603050405020304" pitchFamily="18" charset="0"/>
              </a:rPr>
              <a:t> index for corresponding bands,</a:t>
            </a:r>
            <a:r>
              <a:rPr lang="en-US" dirty="0">
                <a:solidFill>
                  <a:srgbClr val="FFFF00"/>
                </a:solidFill>
                <a:latin typeface="Times New Roman" panose="02020603050405020304" pitchFamily="18" charset="0"/>
                <a:cs typeface="Times New Roman" panose="02020603050405020304" pitchFamily="18" charset="0"/>
              </a:rPr>
              <a:t> </a:t>
            </a:r>
          </a:p>
          <a:p>
            <a:pPr>
              <a:lnSpc>
                <a:spcPct val="150000"/>
              </a:lnSpc>
              <a:buClr>
                <a:srgbClr val="FFFF00"/>
              </a:buClr>
            </a:pPr>
            <a:r>
              <a:rPr lang="en-US" i="1" dirty="0" err="1">
                <a:solidFill>
                  <a:srgbClr val="FFFF00"/>
                </a:solidFill>
                <a:latin typeface="Times New Roman" panose="02020603050405020304" pitchFamily="18" charset="0"/>
                <a:cs typeface="Times New Roman" panose="02020603050405020304" pitchFamily="18" charset="0"/>
              </a:rPr>
              <a:t>i</a:t>
            </a:r>
            <a:r>
              <a:rPr lang="en-US" i="1" dirty="0">
                <a:solidFill>
                  <a:srgbClr val="FFFF00"/>
                </a:solidFill>
                <a:latin typeface="Times New Roman" panose="02020603050405020304" pitchFamily="18" charset="0"/>
                <a:cs typeface="Times New Roman" panose="02020603050405020304" pitchFamily="18" charset="0"/>
              </a:rPr>
              <a:t> </a:t>
            </a:r>
            <a:r>
              <a:rPr lang="en-US" dirty="0">
                <a:solidFill>
                  <a:srgbClr val="00FF00"/>
                </a:solidFill>
                <a:latin typeface="Times New Roman" panose="02020603050405020304" pitchFamily="18" charset="0"/>
                <a:cs typeface="Times New Roman" panose="02020603050405020304" pitchFamily="18" charset="0"/>
              </a:rPr>
              <a:t>and </a:t>
            </a:r>
            <a:r>
              <a:rPr lang="en-US" i="1" dirty="0">
                <a:solidFill>
                  <a:srgbClr val="FFFF00"/>
                </a:solidFill>
                <a:latin typeface="Times New Roman" panose="02020603050405020304" pitchFamily="18" charset="0"/>
                <a:cs typeface="Times New Roman" panose="02020603050405020304" pitchFamily="18" charset="0"/>
              </a:rPr>
              <a:t>j</a:t>
            </a:r>
            <a:r>
              <a:rPr lang="en-US" dirty="0">
                <a:solidFill>
                  <a:srgbClr val="FFFF00"/>
                </a:solidFill>
                <a:latin typeface="Times New Roman" panose="02020603050405020304" pitchFamily="18" charset="0"/>
                <a:cs typeface="Times New Roman" panose="02020603050405020304" pitchFamily="18" charset="0"/>
              </a:rPr>
              <a:t> </a:t>
            </a:r>
            <a:r>
              <a:rPr lang="en-US" dirty="0">
                <a:solidFill>
                  <a:srgbClr val="00FF00"/>
                </a:solidFill>
                <a:latin typeface="Times New Roman" panose="02020603050405020304" pitchFamily="18" charset="0"/>
                <a:cs typeface="Times New Roman" panose="02020603050405020304" pitchFamily="18" charset="0"/>
              </a:rPr>
              <a:t>are band indexes.</a:t>
            </a:r>
          </a:p>
        </p:txBody>
      </p:sp>
      <p:graphicFrame>
        <p:nvGraphicFramePr>
          <p:cNvPr id="14" name="Object 13">
            <a:extLst>
              <a:ext uri="{FF2B5EF4-FFF2-40B4-BE49-F238E27FC236}">
                <a16:creationId xmlns:a16="http://schemas.microsoft.com/office/drawing/2014/main" id="{43B5D110-8D58-4C43-B901-1969369CA6F0}"/>
              </a:ext>
            </a:extLst>
          </p:cNvPr>
          <p:cNvGraphicFramePr>
            <a:graphicFrameLocks noChangeAspect="1"/>
          </p:cNvGraphicFramePr>
          <p:nvPr>
            <p:extLst>
              <p:ext uri="{D42A27DB-BD31-4B8C-83A1-F6EECF244321}">
                <p14:modId xmlns:p14="http://schemas.microsoft.com/office/powerpoint/2010/main" val="3764830328"/>
              </p:ext>
            </p:extLst>
          </p:nvPr>
        </p:nvGraphicFramePr>
        <p:xfrm>
          <a:off x="2986088" y="2071844"/>
          <a:ext cx="1585912" cy="536575"/>
        </p:xfrm>
        <a:graphic>
          <a:graphicData uri="http://schemas.openxmlformats.org/presentationml/2006/ole">
            <mc:AlternateContent xmlns:mc="http://schemas.openxmlformats.org/markup-compatibility/2006">
              <mc:Choice xmlns:v="urn:schemas-microsoft-com:vml" Requires="v">
                <p:oleObj name="Equation" r:id="rId3" imgW="939600" imgH="317160" progId="Equation.DSMT4">
                  <p:embed/>
                </p:oleObj>
              </mc:Choice>
              <mc:Fallback>
                <p:oleObj name="Equation" r:id="rId3" imgW="939600" imgH="317160" progId="Equation.DSMT4">
                  <p:embed/>
                  <p:pic>
                    <p:nvPicPr>
                      <p:cNvPr id="14" name="Object 13">
                        <a:extLst>
                          <a:ext uri="{FF2B5EF4-FFF2-40B4-BE49-F238E27FC236}">
                            <a16:creationId xmlns:a16="http://schemas.microsoft.com/office/drawing/2014/main" id="{43B5D110-8D58-4C43-B901-1969369CA6F0}"/>
                          </a:ext>
                        </a:extLst>
                      </p:cNvPr>
                      <p:cNvPicPr/>
                      <p:nvPr/>
                    </p:nvPicPr>
                    <p:blipFill>
                      <a:blip r:embed="rId4"/>
                      <a:stretch>
                        <a:fillRect/>
                      </a:stretch>
                    </p:blipFill>
                    <p:spPr>
                      <a:xfrm>
                        <a:off x="2986088" y="2071844"/>
                        <a:ext cx="1585912" cy="536575"/>
                      </a:xfrm>
                      <a:prstGeom prst="rect">
                        <a:avLst/>
                      </a:prstGeom>
                    </p:spPr>
                  </p:pic>
                </p:oleObj>
              </mc:Fallback>
            </mc:AlternateContent>
          </a:graphicData>
        </a:graphic>
      </p:graphicFrame>
      <p:graphicFrame>
        <p:nvGraphicFramePr>
          <p:cNvPr id="2" name="Object 1">
            <a:extLst>
              <a:ext uri="{FF2B5EF4-FFF2-40B4-BE49-F238E27FC236}">
                <a16:creationId xmlns:a16="http://schemas.microsoft.com/office/drawing/2014/main" id="{EC185EB1-A37D-2843-97BB-39FD95968D0F}"/>
              </a:ext>
            </a:extLst>
          </p:cNvPr>
          <p:cNvGraphicFramePr>
            <a:graphicFrameLocks noChangeAspect="1"/>
          </p:cNvGraphicFramePr>
          <p:nvPr>
            <p:extLst>
              <p:ext uri="{D42A27DB-BD31-4B8C-83A1-F6EECF244321}">
                <p14:modId xmlns:p14="http://schemas.microsoft.com/office/powerpoint/2010/main" val="1683094163"/>
              </p:ext>
            </p:extLst>
          </p:nvPr>
        </p:nvGraphicFramePr>
        <p:xfrm>
          <a:off x="2905125" y="2541588"/>
          <a:ext cx="2133600" cy="371475"/>
        </p:xfrm>
        <a:graphic>
          <a:graphicData uri="http://schemas.openxmlformats.org/presentationml/2006/ole">
            <mc:AlternateContent xmlns:mc="http://schemas.openxmlformats.org/markup-compatibility/2006">
              <mc:Choice xmlns:v="urn:schemas-microsoft-com:vml" Requires="v">
                <p:oleObj name="Equation" r:id="rId5" imgW="1384200" imgH="228600" progId="Equation.DSMT4">
                  <p:embed/>
                </p:oleObj>
              </mc:Choice>
              <mc:Fallback>
                <p:oleObj name="Equation" r:id="rId5" imgW="1384200" imgH="228600" progId="Equation.DSMT4">
                  <p:embed/>
                  <p:pic>
                    <p:nvPicPr>
                      <p:cNvPr id="0" name=""/>
                      <p:cNvPicPr/>
                      <p:nvPr/>
                    </p:nvPicPr>
                    <p:blipFill>
                      <a:blip r:embed="rId6"/>
                      <a:stretch>
                        <a:fillRect/>
                      </a:stretch>
                    </p:blipFill>
                    <p:spPr>
                      <a:xfrm>
                        <a:off x="2905125" y="2541588"/>
                        <a:ext cx="2133600" cy="371475"/>
                      </a:xfrm>
                      <a:prstGeom prst="rect">
                        <a:avLst/>
                      </a:prstGeom>
                    </p:spPr>
                  </p:pic>
                </p:oleObj>
              </mc:Fallback>
            </mc:AlternateContent>
          </a:graphicData>
        </a:graphic>
      </p:graphicFrame>
      <p:sp>
        <p:nvSpPr>
          <p:cNvPr id="5" name="Rectangles 24">
            <a:extLst>
              <a:ext uri="{FF2B5EF4-FFF2-40B4-BE49-F238E27FC236}">
                <a16:creationId xmlns:a16="http://schemas.microsoft.com/office/drawing/2014/main" id="{28B57EC2-EC5D-3334-C4DB-FC63403FF359}"/>
              </a:ext>
            </a:extLst>
          </p:cNvPr>
          <p:cNvSpPr/>
          <p:nvPr/>
        </p:nvSpPr>
        <p:spPr>
          <a:xfrm>
            <a:off x="2571033" y="182704"/>
            <a:ext cx="4210767" cy="365935"/>
          </a:xfrm>
          <a:prstGeom prst="rect">
            <a:avLst/>
          </a:prstGeom>
          <a:solidFill>
            <a:schemeClr val="tx1">
              <a:alpha val="99000"/>
            </a:schemeClr>
          </a:solidFill>
          <a:effectLst>
            <a:outerShdw blurRad="40000" dist="23000" dir="5400000" rotWithShape="0">
              <a:srgbClr val="000000">
                <a:alpha val="35000"/>
              </a:srgb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marL="0" lvl="0" indent="0" algn="ctr" rtl="0">
              <a:spcBef>
                <a:spcPts val="0"/>
              </a:spcBef>
              <a:spcAft>
                <a:spcPts val="0"/>
              </a:spcAft>
              <a:buNone/>
            </a:pPr>
            <a:r>
              <a:rPr lang="en-IN" altLang="en-US" sz="1600" b="1" dirty="0">
                <a:sym typeface="+mn-ea"/>
              </a:rPr>
              <a:t>Local Band Selection </a:t>
            </a:r>
            <a:r>
              <a:rPr lang="en-IN" altLang="en-US" sz="1600" b="1" dirty="0">
                <a:solidFill>
                  <a:srgbClr val="00FF00"/>
                </a:solidFill>
                <a:sym typeface="+mn-ea"/>
              </a:rPr>
              <a:t> </a:t>
            </a:r>
          </a:p>
        </p:txBody>
      </p:sp>
    </p:spTree>
    <p:extLst>
      <p:ext uri="{BB962C8B-B14F-4D97-AF65-F5344CB8AC3E}">
        <p14:creationId xmlns:p14="http://schemas.microsoft.com/office/powerpoint/2010/main" val="2669873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B04D04-2B68-F6F9-5C04-35B4EAD31EF5}"/>
              </a:ext>
            </a:extLst>
          </p:cNvPr>
          <p:cNvPicPr>
            <a:picLocks noChangeAspect="1"/>
          </p:cNvPicPr>
          <p:nvPr/>
        </p:nvPicPr>
        <p:blipFill>
          <a:blip r:embed="rId3"/>
          <a:stretch>
            <a:fillRect/>
          </a:stretch>
        </p:blipFill>
        <p:spPr>
          <a:xfrm>
            <a:off x="0" y="0"/>
            <a:ext cx="9144000" cy="5143500"/>
          </a:xfrm>
          <a:prstGeom prst="rect">
            <a:avLst/>
          </a:prstGeom>
        </p:spPr>
      </p:pic>
      <p:sp>
        <p:nvSpPr>
          <p:cNvPr id="8" name="Rectangle 7">
            <a:extLst>
              <a:ext uri="{FF2B5EF4-FFF2-40B4-BE49-F238E27FC236}">
                <a16:creationId xmlns:a16="http://schemas.microsoft.com/office/drawing/2014/main" id="{D3B73C66-2D3B-A573-07D2-C62EB1D2930D}"/>
              </a:ext>
            </a:extLst>
          </p:cNvPr>
          <p:cNvSpPr/>
          <p:nvPr/>
        </p:nvSpPr>
        <p:spPr>
          <a:xfrm>
            <a:off x="223990" y="1359617"/>
            <a:ext cx="7712715" cy="23765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8AFC6B79-B3F3-03F9-0CA3-50997492C71E}"/>
              </a:ext>
            </a:extLst>
          </p:cNvPr>
          <p:cNvSpPr txBox="1"/>
          <p:nvPr/>
        </p:nvSpPr>
        <p:spPr>
          <a:xfrm>
            <a:off x="3364706" y="2871789"/>
            <a:ext cx="4181860" cy="707842"/>
          </a:xfrm>
          <a:prstGeom prst="rect">
            <a:avLst/>
          </a:prstGeom>
          <a:noFill/>
        </p:spPr>
        <p:txBody>
          <a:bodyPr wrap="square" rtlCol="0">
            <a:spAutoFit/>
          </a:bodyPr>
          <a:lstStyle/>
          <a:p>
            <a:r>
              <a:rPr lang="en-US" sz="1300" b="1" dirty="0">
                <a:solidFill>
                  <a:srgbClr val="FFFF00"/>
                </a:solidFill>
                <a:latin typeface="+mj-lt"/>
                <a:cs typeface="Times New Roman" panose="02020603050405020304" pitchFamily="18" charset="0"/>
              </a:rPr>
              <a:t>Calculation of delta function, that stores </a:t>
            </a:r>
            <a:r>
              <a:rPr lang="en-US" sz="1300" b="1" dirty="0">
                <a:solidFill>
                  <a:srgbClr val="FF0000"/>
                </a:solidFill>
                <a:latin typeface="+mj-lt"/>
                <a:cs typeface="Times New Roman" panose="02020603050405020304" pitchFamily="18" charset="0"/>
              </a:rPr>
              <a:t>maximum distance </a:t>
            </a:r>
            <a:r>
              <a:rPr lang="en-US" sz="1300" b="1" dirty="0">
                <a:solidFill>
                  <a:srgbClr val="FFFF00"/>
                </a:solidFill>
                <a:latin typeface="+mj-lt"/>
                <a:cs typeface="Times New Roman" panose="02020603050405020304" pitchFamily="18" charset="0"/>
              </a:rPr>
              <a:t>for a </a:t>
            </a:r>
            <a:r>
              <a:rPr lang="en-US" sz="1300" b="1" dirty="0">
                <a:solidFill>
                  <a:srgbClr val="FF0000"/>
                </a:solidFill>
                <a:latin typeface="+mj-lt"/>
                <a:cs typeface="Times New Roman" panose="02020603050405020304" pitchFamily="18" charset="0"/>
              </a:rPr>
              <a:t>test band from all bands</a:t>
            </a:r>
            <a:r>
              <a:rPr lang="en-US" sz="1300" b="1" dirty="0">
                <a:solidFill>
                  <a:srgbClr val="FFFF00"/>
                </a:solidFill>
                <a:latin typeface="+mj-lt"/>
                <a:cs typeface="Times New Roman" panose="02020603050405020304" pitchFamily="18" charset="0"/>
              </a:rPr>
              <a:t> whose </a:t>
            </a:r>
            <a:r>
              <a:rPr lang="en-US" sz="1300" b="1" dirty="0" err="1">
                <a:solidFill>
                  <a:srgbClr val="FF0000"/>
                </a:solidFill>
                <a:latin typeface="+mj-lt"/>
                <a:cs typeface="Times New Roman" panose="02020603050405020304" pitchFamily="18" charset="0"/>
              </a:rPr>
              <a:t>gini</a:t>
            </a:r>
            <a:r>
              <a:rPr lang="en-US" sz="1300" b="1" dirty="0">
                <a:solidFill>
                  <a:srgbClr val="FF0000"/>
                </a:solidFill>
                <a:latin typeface="+mj-lt"/>
                <a:cs typeface="Times New Roman" panose="02020603050405020304" pitchFamily="18" charset="0"/>
              </a:rPr>
              <a:t> index is higher</a:t>
            </a:r>
            <a:r>
              <a:rPr lang="en-US" sz="1300" b="1" dirty="0">
                <a:solidFill>
                  <a:srgbClr val="FFFF00"/>
                </a:solidFill>
                <a:latin typeface="+mj-lt"/>
                <a:cs typeface="Times New Roman" panose="02020603050405020304" pitchFamily="18" charset="0"/>
              </a:rPr>
              <a:t> than that of test band. </a:t>
            </a:r>
            <a:endParaRPr lang="en-IN" sz="1300" b="1" dirty="0">
              <a:solidFill>
                <a:srgbClr val="FFFF00"/>
              </a:solidFill>
              <a:latin typeface="+mj-lt"/>
              <a:cs typeface="Times New Roman" panose="02020603050405020304" pitchFamily="18" charset="0"/>
            </a:endParaRPr>
          </a:p>
        </p:txBody>
      </p:sp>
      <p:sp>
        <p:nvSpPr>
          <p:cNvPr id="10" name="Rectangle 9">
            <a:extLst>
              <a:ext uri="{FF2B5EF4-FFF2-40B4-BE49-F238E27FC236}">
                <a16:creationId xmlns:a16="http://schemas.microsoft.com/office/drawing/2014/main" id="{60E9311D-93BF-B3A8-E2EB-3DE4C2AB4CAF}"/>
              </a:ext>
            </a:extLst>
          </p:cNvPr>
          <p:cNvSpPr/>
          <p:nvPr/>
        </p:nvSpPr>
        <p:spPr>
          <a:xfrm>
            <a:off x="209701" y="3814762"/>
            <a:ext cx="8920011" cy="129238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DCEA5FB3-DAC8-DA0B-5073-7B7BAD297C25}"/>
              </a:ext>
            </a:extLst>
          </p:cNvPr>
          <p:cNvSpPr txBox="1"/>
          <p:nvPr/>
        </p:nvSpPr>
        <p:spPr>
          <a:xfrm>
            <a:off x="3750469" y="4017327"/>
            <a:ext cx="4629150" cy="523220"/>
          </a:xfrm>
          <a:prstGeom prst="rect">
            <a:avLst/>
          </a:prstGeom>
          <a:noFill/>
        </p:spPr>
        <p:txBody>
          <a:bodyPr wrap="square">
            <a:spAutoFit/>
          </a:bodyPr>
          <a:lstStyle/>
          <a:p>
            <a:r>
              <a:rPr lang="en-US" sz="1400" b="1" dirty="0">
                <a:solidFill>
                  <a:srgbClr val="FFFF00"/>
                </a:solidFill>
                <a:latin typeface="+mj-lt"/>
                <a:cs typeface="Times New Roman" panose="02020603050405020304" pitchFamily="18" charset="0"/>
              </a:rPr>
              <a:t>Calculation of score, that stores</a:t>
            </a:r>
            <a:r>
              <a:rPr lang="en-US" sz="1400" b="1" dirty="0">
                <a:solidFill>
                  <a:srgbClr val="FF0000"/>
                </a:solidFill>
                <a:latin typeface="+mj-lt"/>
                <a:cs typeface="Times New Roman" panose="02020603050405020304" pitchFamily="18" charset="0"/>
              </a:rPr>
              <a:t> delta × Gini Index </a:t>
            </a:r>
            <a:r>
              <a:rPr lang="en-US" sz="1400" b="1" dirty="0">
                <a:solidFill>
                  <a:srgbClr val="FFFF00"/>
                </a:solidFill>
                <a:latin typeface="+mj-lt"/>
                <a:cs typeface="Times New Roman" panose="02020603050405020304" pitchFamily="18" charset="0"/>
              </a:rPr>
              <a:t>for each band.</a:t>
            </a:r>
            <a:endParaRPr lang="en-IN" sz="1400" b="1" dirty="0">
              <a:solidFill>
                <a:srgbClr val="FF0000"/>
              </a:solidFill>
              <a:latin typeface="+mj-lt"/>
              <a:cs typeface="Times New Roman" panose="02020603050405020304" pitchFamily="18" charset="0"/>
            </a:endParaRPr>
          </a:p>
        </p:txBody>
      </p:sp>
      <p:sp>
        <p:nvSpPr>
          <p:cNvPr id="2" name="Rectangles 9">
            <a:extLst>
              <a:ext uri="{FF2B5EF4-FFF2-40B4-BE49-F238E27FC236}">
                <a16:creationId xmlns:a16="http://schemas.microsoft.com/office/drawing/2014/main" id="{4F31B91B-987C-A079-2A48-58C7727D8478}"/>
              </a:ext>
            </a:extLst>
          </p:cNvPr>
          <p:cNvSpPr/>
          <p:nvPr/>
        </p:nvSpPr>
        <p:spPr>
          <a:xfrm>
            <a:off x="8682989" y="4840605"/>
            <a:ext cx="445295" cy="30289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marL="0" lvl="0" indent="0" algn="ctr" rtl="0">
              <a:spcBef>
                <a:spcPts val="0"/>
              </a:spcBef>
              <a:spcAft>
                <a:spcPts val="0"/>
              </a:spcAft>
              <a:buNone/>
            </a:pPr>
            <a:r>
              <a:rPr lang="en-US" altLang="en-US" sz="1800" dirty="0">
                <a:sym typeface="+mn-ea"/>
              </a:rPr>
              <a:t>22</a:t>
            </a:r>
            <a:endParaRPr lang="en-IN" altLang="en-US" sz="1800" dirty="0">
              <a:sym typeface="+mn-ea"/>
            </a:endParaRPr>
          </a:p>
        </p:txBody>
      </p:sp>
    </p:spTree>
    <p:extLst>
      <p:ext uri="{BB962C8B-B14F-4D97-AF65-F5344CB8AC3E}">
        <p14:creationId xmlns:p14="http://schemas.microsoft.com/office/powerpoint/2010/main" val="2667434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001343-D1B7-2783-481C-F1CE9A46B66E}"/>
              </a:ext>
            </a:extLst>
          </p:cNvPr>
          <p:cNvPicPr>
            <a:picLocks noChangeAspect="1"/>
          </p:cNvPicPr>
          <p:nvPr/>
        </p:nvPicPr>
        <p:blipFill rotWithShape="1">
          <a:blip r:embed="rId2"/>
          <a:srcRect b="60611"/>
          <a:stretch/>
        </p:blipFill>
        <p:spPr>
          <a:xfrm>
            <a:off x="337349" y="322691"/>
            <a:ext cx="6692104" cy="1215535"/>
          </a:xfrm>
          <a:prstGeom prst="rect">
            <a:avLst/>
          </a:prstGeom>
        </p:spPr>
      </p:pic>
      <p:sp>
        <p:nvSpPr>
          <p:cNvPr id="4" name="TextBox 3">
            <a:extLst>
              <a:ext uri="{FF2B5EF4-FFF2-40B4-BE49-F238E27FC236}">
                <a16:creationId xmlns:a16="http://schemas.microsoft.com/office/drawing/2014/main" id="{5847512A-B78B-8364-EC61-965BF02E467E}"/>
              </a:ext>
            </a:extLst>
          </p:cNvPr>
          <p:cNvSpPr txBox="1"/>
          <p:nvPr/>
        </p:nvSpPr>
        <p:spPr>
          <a:xfrm>
            <a:off x="0" y="20879"/>
            <a:ext cx="5644676" cy="292388"/>
          </a:xfrm>
          <a:prstGeom prst="rect">
            <a:avLst/>
          </a:prstGeom>
          <a:noFill/>
        </p:spPr>
        <p:txBody>
          <a:bodyPr wrap="square" rtlCol="0">
            <a:spAutoFit/>
          </a:bodyPr>
          <a:lstStyle/>
          <a:p>
            <a:r>
              <a:rPr lang="en-US" sz="1300" b="1" dirty="0"/>
              <a:t>Bands and their Ginni index </a:t>
            </a:r>
            <a:r>
              <a:rPr lang="en-US" sz="1300" b="1" dirty="0">
                <a:sym typeface="Wingdings" panose="05000000000000000000" pitchFamily="2" charset="2"/>
              </a:rPr>
              <a:t></a:t>
            </a:r>
          </a:p>
        </p:txBody>
      </p:sp>
      <p:pic>
        <p:nvPicPr>
          <p:cNvPr id="7" name="Picture 6">
            <a:extLst>
              <a:ext uri="{FF2B5EF4-FFF2-40B4-BE49-F238E27FC236}">
                <a16:creationId xmlns:a16="http://schemas.microsoft.com/office/drawing/2014/main" id="{D88E96BE-3001-F737-B7B7-53A4FB69FBA9}"/>
              </a:ext>
            </a:extLst>
          </p:cNvPr>
          <p:cNvPicPr>
            <a:picLocks noChangeAspect="1"/>
          </p:cNvPicPr>
          <p:nvPr/>
        </p:nvPicPr>
        <p:blipFill>
          <a:blip r:embed="rId3"/>
          <a:stretch>
            <a:fillRect/>
          </a:stretch>
        </p:blipFill>
        <p:spPr>
          <a:xfrm>
            <a:off x="337349" y="1839488"/>
            <a:ext cx="6549227" cy="3197995"/>
          </a:xfrm>
          <a:prstGeom prst="rect">
            <a:avLst/>
          </a:prstGeom>
        </p:spPr>
      </p:pic>
      <p:sp>
        <p:nvSpPr>
          <p:cNvPr id="8" name="TextBox 7">
            <a:extLst>
              <a:ext uri="{FF2B5EF4-FFF2-40B4-BE49-F238E27FC236}">
                <a16:creationId xmlns:a16="http://schemas.microsoft.com/office/drawing/2014/main" id="{EFB976BD-D93E-0838-D9CE-6E61C40B0081}"/>
              </a:ext>
            </a:extLst>
          </p:cNvPr>
          <p:cNvSpPr txBox="1"/>
          <p:nvPr/>
        </p:nvSpPr>
        <p:spPr>
          <a:xfrm>
            <a:off x="292388" y="1547100"/>
            <a:ext cx="5644676" cy="292388"/>
          </a:xfrm>
          <a:prstGeom prst="rect">
            <a:avLst/>
          </a:prstGeom>
          <a:noFill/>
        </p:spPr>
        <p:txBody>
          <a:bodyPr wrap="square" rtlCol="0">
            <a:spAutoFit/>
          </a:bodyPr>
          <a:lstStyle/>
          <a:p>
            <a:r>
              <a:rPr lang="en-US" sz="1300" b="1" dirty="0">
                <a:sym typeface="Wingdings" panose="05000000000000000000" pitchFamily="2" charset="2"/>
              </a:rPr>
              <a:t>Top 12 Significant Bands (L = 12) </a:t>
            </a:r>
          </a:p>
        </p:txBody>
      </p:sp>
      <p:sp>
        <p:nvSpPr>
          <p:cNvPr id="9" name="TextBox 8">
            <a:extLst>
              <a:ext uri="{FF2B5EF4-FFF2-40B4-BE49-F238E27FC236}">
                <a16:creationId xmlns:a16="http://schemas.microsoft.com/office/drawing/2014/main" id="{78AC2ABB-8298-DB50-4B46-A90C22B409F4}"/>
              </a:ext>
            </a:extLst>
          </p:cNvPr>
          <p:cNvSpPr txBox="1"/>
          <p:nvPr/>
        </p:nvSpPr>
        <p:spPr>
          <a:xfrm rot="5400000">
            <a:off x="-1671272" y="3377428"/>
            <a:ext cx="3634931" cy="292388"/>
          </a:xfrm>
          <a:prstGeom prst="rect">
            <a:avLst/>
          </a:prstGeom>
          <a:noFill/>
        </p:spPr>
        <p:txBody>
          <a:bodyPr wrap="square" rtlCol="0">
            <a:spAutoFit/>
          </a:bodyPr>
          <a:lstStyle/>
          <a:p>
            <a:r>
              <a:rPr lang="en-US" sz="1300" b="1" dirty="0">
                <a:sym typeface="Wingdings" panose="05000000000000000000" pitchFamily="2" charset="2"/>
              </a:rPr>
              <a:t>Top 16 Significant Segments </a:t>
            </a:r>
            <a:r>
              <a:rPr lang="en-US" sz="1300" b="1" i="1" dirty="0">
                <a:sym typeface="Wingdings" panose="05000000000000000000" pitchFamily="2" charset="2"/>
              </a:rPr>
              <a:t>(</a:t>
            </a:r>
            <a:r>
              <a:rPr lang="en-US" sz="1300" b="1" i="1" dirty="0" err="1">
                <a:sym typeface="Wingdings" panose="05000000000000000000" pitchFamily="2" charset="2"/>
              </a:rPr>
              <a:t>k_</a:t>
            </a:r>
            <a:r>
              <a:rPr lang="en-US" sz="1300" b="1" dirty="0" err="1">
                <a:sym typeface="Wingdings" panose="05000000000000000000" pitchFamily="2" charset="2"/>
              </a:rPr>
              <a:t>cl</a:t>
            </a:r>
            <a:r>
              <a:rPr lang="en-US" sz="1300" b="1" dirty="0">
                <a:sym typeface="Wingdings" panose="05000000000000000000" pitchFamily="2" charset="2"/>
              </a:rPr>
              <a:t> = 16) </a:t>
            </a:r>
          </a:p>
        </p:txBody>
      </p:sp>
      <p:sp>
        <p:nvSpPr>
          <p:cNvPr id="2" name="Rectangles 9">
            <a:extLst>
              <a:ext uri="{FF2B5EF4-FFF2-40B4-BE49-F238E27FC236}">
                <a16:creationId xmlns:a16="http://schemas.microsoft.com/office/drawing/2014/main" id="{DA974E0B-2797-5893-FA88-86E161D79019}"/>
              </a:ext>
            </a:extLst>
          </p:cNvPr>
          <p:cNvSpPr/>
          <p:nvPr/>
        </p:nvSpPr>
        <p:spPr>
          <a:xfrm>
            <a:off x="8682989" y="4840605"/>
            <a:ext cx="445295" cy="30289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marL="0" lvl="0" indent="0" algn="ctr" rtl="0">
              <a:spcBef>
                <a:spcPts val="0"/>
              </a:spcBef>
              <a:spcAft>
                <a:spcPts val="0"/>
              </a:spcAft>
              <a:buNone/>
            </a:pPr>
            <a:r>
              <a:rPr lang="en-US" altLang="en-US" sz="1800" dirty="0">
                <a:sym typeface="+mn-ea"/>
              </a:rPr>
              <a:t>23</a:t>
            </a:r>
            <a:endParaRPr lang="en-IN" altLang="en-US" sz="1800" dirty="0">
              <a:sym typeface="+mn-ea"/>
            </a:endParaRPr>
          </a:p>
        </p:txBody>
      </p:sp>
    </p:spTree>
    <p:extLst>
      <p:ext uri="{BB962C8B-B14F-4D97-AF65-F5344CB8AC3E}">
        <p14:creationId xmlns:p14="http://schemas.microsoft.com/office/powerpoint/2010/main" val="2128397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055556-1143-591D-E9F5-4ED394DD136E}"/>
              </a:ext>
            </a:extLst>
          </p:cNvPr>
          <p:cNvPicPr>
            <a:picLocks noChangeAspect="1"/>
          </p:cNvPicPr>
          <p:nvPr/>
        </p:nvPicPr>
        <p:blipFill rotWithShape="1">
          <a:blip r:embed="rId3"/>
          <a:srcRect r="28612"/>
          <a:stretch/>
        </p:blipFill>
        <p:spPr>
          <a:xfrm>
            <a:off x="5632609" y="0"/>
            <a:ext cx="3511391" cy="5143500"/>
          </a:xfrm>
          <a:prstGeom prst="rect">
            <a:avLst/>
          </a:prstGeom>
        </p:spPr>
      </p:pic>
      <p:sp>
        <p:nvSpPr>
          <p:cNvPr id="5" name="Rectangle 4">
            <a:extLst>
              <a:ext uri="{FF2B5EF4-FFF2-40B4-BE49-F238E27FC236}">
                <a16:creationId xmlns:a16="http://schemas.microsoft.com/office/drawing/2014/main" id="{F887CAF4-D7DD-FEF9-DBF0-E2B707BF8CF8}"/>
              </a:ext>
            </a:extLst>
          </p:cNvPr>
          <p:cNvSpPr/>
          <p:nvPr/>
        </p:nvSpPr>
        <p:spPr>
          <a:xfrm>
            <a:off x="-1" y="0"/>
            <a:ext cx="5632609" cy="5143500"/>
          </a:xfrm>
          <a:prstGeom prst="rect">
            <a:avLst/>
          </a:prstGeom>
          <a:gradFill flip="none" rotWithShape="1">
            <a:gsLst>
              <a:gs pos="0">
                <a:schemeClr val="accent4">
                  <a:lumMod val="40000"/>
                  <a:lumOff val="60000"/>
                </a:schemeClr>
              </a:gs>
              <a:gs pos="5000">
                <a:schemeClr val="accent4">
                  <a:lumMod val="40000"/>
                  <a:lumOff val="60000"/>
                </a:schemeClr>
              </a:gs>
              <a:gs pos="22000">
                <a:schemeClr val="accent4">
                  <a:lumMod val="60000"/>
                  <a:lumOff val="40000"/>
                </a:schemeClr>
              </a:gs>
              <a:gs pos="81000">
                <a:schemeClr val="accent4">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 Placeholder 1">
            <a:extLst>
              <a:ext uri="{FF2B5EF4-FFF2-40B4-BE49-F238E27FC236}">
                <a16:creationId xmlns:a16="http://schemas.microsoft.com/office/drawing/2014/main" id="{1C0731F4-356E-475A-0DC4-E4FAD94DA98E}"/>
              </a:ext>
            </a:extLst>
          </p:cNvPr>
          <p:cNvSpPr txBox="1">
            <a:spLocks/>
          </p:cNvSpPr>
          <p:nvPr/>
        </p:nvSpPr>
        <p:spPr>
          <a:xfrm>
            <a:off x="117633" y="1994937"/>
            <a:ext cx="5514975" cy="115362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52400"/>
            <a:r>
              <a:rPr lang="en-US" sz="5400" b="1" dirty="0">
                <a:latin typeface="Algerian" panose="04020705040A02060702" pitchFamily="82" charset="0"/>
              </a:rPr>
              <a:t>Segmentation</a:t>
            </a:r>
            <a:endParaRPr lang="en-IN" sz="5400" b="1" dirty="0">
              <a:latin typeface="Algerian" panose="04020705040A02060702" pitchFamily="82" charset="0"/>
            </a:endParaRPr>
          </a:p>
        </p:txBody>
      </p:sp>
      <p:sp>
        <p:nvSpPr>
          <p:cNvPr id="2" name="Rectangles 9">
            <a:extLst>
              <a:ext uri="{FF2B5EF4-FFF2-40B4-BE49-F238E27FC236}">
                <a16:creationId xmlns:a16="http://schemas.microsoft.com/office/drawing/2014/main" id="{E862A038-A144-7A7A-75C2-4CD91AA3BE4A}"/>
              </a:ext>
            </a:extLst>
          </p:cNvPr>
          <p:cNvSpPr/>
          <p:nvPr/>
        </p:nvSpPr>
        <p:spPr>
          <a:xfrm>
            <a:off x="8682989" y="4840605"/>
            <a:ext cx="445295" cy="30289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marL="0" lvl="0" indent="0" algn="ctr" rtl="0">
              <a:spcBef>
                <a:spcPts val="0"/>
              </a:spcBef>
              <a:spcAft>
                <a:spcPts val="0"/>
              </a:spcAft>
              <a:buNone/>
            </a:pPr>
            <a:r>
              <a:rPr lang="en-US" altLang="en-US" sz="1800" dirty="0">
                <a:sym typeface="+mn-ea"/>
              </a:rPr>
              <a:t>24</a:t>
            </a:r>
            <a:endParaRPr lang="en-IN" altLang="en-US" sz="1800" dirty="0">
              <a:sym typeface="+mn-ea"/>
            </a:endParaRPr>
          </a:p>
        </p:txBody>
      </p:sp>
    </p:spTree>
    <p:extLst>
      <p:ext uri="{BB962C8B-B14F-4D97-AF65-F5344CB8AC3E}">
        <p14:creationId xmlns:p14="http://schemas.microsoft.com/office/powerpoint/2010/main" val="14418579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19" name="Rectangles 9">
            <a:extLst>
              <a:ext uri="{FF2B5EF4-FFF2-40B4-BE49-F238E27FC236}">
                <a16:creationId xmlns:a16="http://schemas.microsoft.com/office/drawing/2014/main" id="{C31F974F-EFCB-4692-99A5-7A0E64BF32A4}"/>
              </a:ext>
            </a:extLst>
          </p:cNvPr>
          <p:cNvSpPr/>
          <p:nvPr/>
        </p:nvSpPr>
        <p:spPr>
          <a:xfrm>
            <a:off x="8682989" y="4840605"/>
            <a:ext cx="445295" cy="30289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marL="0" lvl="0" indent="0" algn="ctr" rtl="0">
              <a:spcBef>
                <a:spcPts val="0"/>
              </a:spcBef>
              <a:spcAft>
                <a:spcPts val="0"/>
              </a:spcAft>
              <a:buNone/>
            </a:pPr>
            <a:r>
              <a:rPr lang="en-US" altLang="en-US" sz="1800" dirty="0">
                <a:sym typeface="+mn-ea"/>
              </a:rPr>
              <a:t>25</a:t>
            </a:r>
            <a:endParaRPr lang="en-IN" altLang="en-US" sz="1800" dirty="0">
              <a:sym typeface="+mn-ea"/>
            </a:endParaRPr>
          </a:p>
        </p:txBody>
      </p:sp>
      <p:pic>
        <p:nvPicPr>
          <p:cNvPr id="12" name="Picture 11">
            <a:extLst>
              <a:ext uri="{FF2B5EF4-FFF2-40B4-BE49-F238E27FC236}">
                <a16:creationId xmlns:a16="http://schemas.microsoft.com/office/drawing/2014/main" id="{9E6E5496-46BE-4953-B240-F85AF8032947}"/>
              </a:ext>
            </a:extLst>
          </p:cNvPr>
          <p:cNvPicPr>
            <a:picLocks noChangeAspect="1"/>
          </p:cNvPicPr>
          <p:nvPr/>
        </p:nvPicPr>
        <p:blipFill rotWithShape="1">
          <a:blip r:embed="rId3"/>
          <a:srcRect t="825"/>
          <a:stretch/>
        </p:blipFill>
        <p:spPr>
          <a:xfrm>
            <a:off x="190973" y="802581"/>
            <a:ext cx="6107150" cy="3276500"/>
          </a:xfrm>
          <a:prstGeom prst="rect">
            <a:avLst/>
          </a:prstGeom>
        </p:spPr>
      </p:pic>
      <p:sp>
        <p:nvSpPr>
          <p:cNvPr id="4" name="文本框 85">
            <a:extLst>
              <a:ext uri="{FF2B5EF4-FFF2-40B4-BE49-F238E27FC236}">
                <a16:creationId xmlns:a16="http://schemas.microsoft.com/office/drawing/2014/main" id="{EE2BC1AB-F682-412F-A305-8158329582C0}"/>
              </a:ext>
            </a:extLst>
          </p:cNvPr>
          <p:cNvSpPr txBox="1"/>
          <p:nvPr/>
        </p:nvSpPr>
        <p:spPr>
          <a:xfrm>
            <a:off x="1457325" y="214314"/>
            <a:ext cx="5207796" cy="348813"/>
          </a:xfrm>
          <a:prstGeom prst="rect">
            <a:avLst/>
          </a:prstGeom>
          <a:noFill/>
        </p:spPr>
        <p:txBody>
          <a:bodyPr wrap="square" rtlCol="0">
            <a:spAutoFit/>
          </a:bodyPr>
          <a:lstStyle/>
          <a:p>
            <a:pPr algn="ctr">
              <a:lnSpc>
                <a:spcPts val="2000"/>
              </a:lnSpc>
              <a:spcBef>
                <a:spcPts val="0"/>
              </a:spcBef>
              <a:spcAft>
                <a:spcPts val="0"/>
              </a:spcAft>
            </a:pPr>
            <a:r>
              <a:rPr lang="en-IN" altLang="en-US" sz="1800" b="1" kern="1200" dirty="0">
                <a:solidFill>
                  <a:srgbClr val="342B02"/>
                </a:solidFill>
                <a:ea typeface="华文中宋"/>
                <a:sym typeface="Times New Roman" panose="02020603050405020304"/>
              </a:rPr>
              <a:t>A small part of Input image (512 x 217)</a:t>
            </a:r>
            <a:endParaRPr lang="en-IN" altLang="en-US" sz="1800" b="1" kern="1200" dirty="0">
              <a:solidFill>
                <a:srgbClr val="342B02"/>
              </a:solidFill>
              <a:latin typeface="Arial" panose="020B0604020202020204"/>
              <a:ea typeface="华文中宋"/>
              <a:cs typeface="Arial" panose="020B0604020202020204"/>
              <a:sym typeface="Times New Roman" panose="02020603050405020304"/>
            </a:endParaRPr>
          </a:p>
        </p:txBody>
      </p:sp>
      <p:pic>
        <p:nvPicPr>
          <p:cNvPr id="3" name="Picture 2">
            <a:extLst>
              <a:ext uri="{FF2B5EF4-FFF2-40B4-BE49-F238E27FC236}">
                <a16:creationId xmlns:a16="http://schemas.microsoft.com/office/drawing/2014/main" id="{B1951006-E78C-A2E5-A41E-EBE784D489B7}"/>
              </a:ext>
            </a:extLst>
          </p:cNvPr>
          <p:cNvPicPr>
            <a:picLocks noChangeAspect="1"/>
          </p:cNvPicPr>
          <p:nvPr/>
        </p:nvPicPr>
        <p:blipFill rotWithShape="1">
          <a:blip r:embed="rId4"/>
          <a:srcRect l="4032" r="3477"/>
          <a:stretch/>
        </p:blipFill>
        <p:spPr>
          <a:xfrm>
            <a:off x="6343650" y="802581"/>
            <a:ext cx="2609377" cy="2821233"/>
          </a:xfrm>
          <a:prstGeom prst="rect">
            <a:avLst/>
          </a:prstGeom>
        </p:spPr>
      </p:pic>
      <p:cxnSp>
        <p:nvCxnSpPr>
          <p:cNvPr id="6" name="Connector: Curved 5">
            <a:extLst>
              <a:ext uri="{FF2B5EF4-FFF2-40B4-BE49-F238E27FC236}">
                <a16:creationId xmlns:a16="http://schemas.microsoft.com/office/drawing/2014/main" id="{6EEA98BC-5A3B-1EA9-559F-93B75F4C2130}"/>
              </a:ext>
            </a:extLst>
          </p:cNvPr>
          <p:cNvCxnSpPr>
            <a:cxnSpLocks/>
          </p:cNvCxnSpPr>
          <p:nvPr/>
        </p:nvCxnSpPr>
        <p:spPr>
          <a:xfrm rot="10800000" flipV="1">
            <a:off x="5852753" y="1192458"/>
            <a:ext cx="1243012" cy="977337"/>
          </a:xfrm>
          <a:prstGeom prst="curvedConnector3">
            <a:avLst>
              <a:gd name="adj1" fmla="val 41379"/>
            </a:avLst>
          </a:prstGeom>
          <a:ln w="22225">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56748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19" name="Rectangles 9">
            <a:extLst>
              <a:ext uri="{FF2B5EF4-FFF2-40B4-BE49-F238E27FC236}">
                <a16:creationId xmlns:a16="http://schemas.microsoft.com/office/drawing/2014/main" id="{C31F974F-EFCB-4692-99A5-7A0E64BF32A4}"/>
              </a:ext>
            </a:extLst>
          </p:cNvPr>
          <p:cNvSpPr/>
          <p:nvPr/>
        </p:nvSpPr>
        <p:spPr>
          <a:xfrm>
            <a:off x="8673541" y="4840605"/>
            <a:ext cx="445295" cy="30289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marL="0" lvl="0" indent="0" algn="ctr" rtl="0">
              <a:spcBef>
                <a:spcPts val="0"/>
              </a:spcBef>
              <a:spcAft>
                <a:spcPts val="0"/>
              </a:spcAft>
              <a:buNone/>
            </a:pPr>
            <a:r>
              <a:rPr lang="en-US" altLang="en-US" sz="1800" dirty="0">
                <a:sym typeface="+mn-ea"/>
              </a:rPr>
              <a:t>26</a:t>
            </a:r>
          </a:p>
        </p:txBody>
      </p:sp>
      <p:sp>
        <p:nvSpPr>
          <p:cNvPr id="59" name="文本框 85">
            <a:extLst>
              <a:ext uri="{FF2B5EF4-FFF2-40B4-BE49-F238E27FC236}">
                <a16:creationId xmlns:a16="http://schemas.microsoft.com/office/drawing/2014/main" id="{6D82FBA2-831F-4D79-BABC-EC9EF3B4311C}"/>
              </a:ext>
            </a:extLst>
          </p:cNvPr>
          <p:cNvSpPr txBox="1"/>
          <p:nvPr/>
        </p:nvSpPr>
        <p:spPr>
          <a:xfrm>
            <a:off x="152831" y="271463"/>
            <a:ext cx="6813139" cy="348813"/>
          </a:xfrm>
          <a:prstGeom prst="rect">
            <a:avLst/>
          </a:prstGeom>
          <a:noFill/>
        </p:spPr>
        <p:txBody>
          <a:bodyPr wrap="square" rtlCol="0">
            <a:spAutoFit/>
          </a:bodyPr>
          <a:lstStyle/>
          <a:p>
            <a:pPr algn="ctr">
              <a:lnSpc>
                <a:spcPts val="2000"/>
              </a:lnSpc>
              <a:spcBef>
                <a:spcPts val="0"/>
              </a:spcBef>
              <a:spcAft>
                <a:spcPts val="0"/>
              </a:spcAft>
            </a:pPr>
            <a:r>
              <a:rPr lang="en-IN" altLang="en-US" sz="1800" b="1" kern="1200" dirty="0">
                <a:solidFill>
                  <a:srgbClr val="342B02"/>
                </a:solidFill>
                <a:ea typeface="华文中宋"/>
                <a:sym typeface="Times New Roman" panose="02020603050405020304"/>
              </a:rPr>
              <a:t>A part of segmented image (in matrix form of size 512 x 217)</a:t>
            </a:r>
            <a:endParaRPr lang="en-IN" altLang="en-US" sz="1800" b="1" kern="1200" dirty="0">
              <a:solidFill>
                <a:srgbClr val="342B02"/>
              </a:solidFill>
              <a:latin typeface="Arial" panose="020B0604020202020204"/>
              <a:ea typeface="华文中宋"/>
              <a:cs typeface="Arial" panose="020B0604020202020204"/>
              <a:sym typeface="Times New Roman" panose="02020603050405020304"/>
            </a:endParaRPr>
          </a:p>
        </p:txBody>
      </p:sp>
      <p:grpSp>
        <p:nvGrpSpPr>
          <p:cNvPr id="60" name="Group 59">
            <a:extLst>
              <a:ext uri="{FF2B5EF4-FFF2-40B4-BE49-F238E27FC236}">
                <a16:creationId xmlns:a16="http://schemas.microsoft.com/office/drawing/2014/main" id="{40AD15B1-FA17-457B-9B87-9842DA949204}"/>
              </a:ext>
            </a:extLst>
          </p:cNvPr>
          <p:cNvGrpSpPr/>
          <p:nvPr/>
        </p:nvGrpSpPr>
        <p:grpSpPr>
          <a:xfrm>
            <a:off x="87281" y="630703"/>
            <a:ext cx="7829552" cy="4398847"/>
            <a:chOff x="483868" y="345370"/>
            <a:chExt cx="7829552" cy="4398847"/>
          </a:xfrm>
        </p:grpSpPr>
        <p:pic>
          <p:nvPicPr>
            <p:cNvPr id="61" name="Picture 60">
              <a:extLst>
                <a:ext uri="{FF2B5EF4-FFF2-40B4-BE49-F238E27FC236}">
                  <a16:creationId xmlns:a16="http://schemas.microsoft.com/office/drawing/2014/main" id="{9E6983D0-2784-4192-95CB-AA7322DCEAC5}"/>
                </a:ext>
              </a:extLst>
            </p:cNvPr>
            <p:cNvPicPr>
              <a:picLocks noChangeAspect="1"/>
            </p:cNvPicPr>
            <p:nvPr/>
          </p:nvPicPr>
          <p:blipFill rotWithShape="1">
            <a:blip r:embed="rId3"/>
            <a:srcRect r="22572"/>
            <a:stretch/>
          </p:blipFill>
          <p:spPr>
            <a:xfrm>
              <a:off x="483868" y="345370"/>
              <a:ext cx="6385385" cy="4398847"/>
            </a:xfrm>
            <a:prstGeom prst="rect">
              <a:avLst/>
            </a:prstGeom>
          </p:spPr>
        </p:pic>
        <p:cxnSp>
          <p:nvCxnSpPr>
            <p:cNvPr id="62" name="Straight Connector 61">
              <a:extLst>
                <a:ext uri="{FF2B5EF4-FFF2-40B4-BE49-F238E27FC236}">
                  <a16:creationId xmlns:a16="http://schemas.microsoft.com/office/drawing/2014/main" id="{83A1BFCB-DD84-4725-9426-B941213CA27A}"/>
                </a:ext>
              </a:extLst>
            </p:cNvPr>
            <p:cNvCxnSpPr/>
            <p:nvPr/>
          </p:nvCxnSpPr>
          <p:spPr>
            <a:xfrm>
              <a:off x="785813" y="542925"/>
              <a:ext cx="757237" cy="0"/>
            </a:xfrm>
            <a:prstGeom prst="line">
              <a:avLst/>
            </a:prstGeom>
            <a:ln>
              <a:solidFill>
                <a:srgbClr val="FCF6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7A23875-21D4-43DB-B66C-B15CDB88F340}"/>
                </a:ext>
              </a:extLst>
            </p:cNvPr>
            <p:cNvCxnSpPr/>
            <p:nvPr/>
          </p:nvCxnSpPr>
          <p:spPr>
            <a:xfrm>
              <a:off x="1543050" y="542925"/>
              <a:ext cx="0" cy="285750"/>
            </a:xfrm>
            <a:prstGeom prst="line">
              <a:avLst/>
            </a:prstGeom>
            <a:ln>
              <a:solidFill>
                <a:srgbClr val="FCF6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99F01AF-9484-478D-819B-3005A55E39DF}"/>
                </a:ext>
              </a:extLst>
            </p:cNvPr>
            <p:cNvCxnSpPr>
              <a:cxnSpLocks/>
            </p:cNvCxnSpPr>
            <p:nvPr/>
          </p:nvCxnSpPr>
          <p:spPr>
            <a:xfrm>
              <a:off x="1543050" y="828675"/>
              <a:ext cx="400050" cy="0"/>
            </a:xfrm>
            <a:prstGeom prst="line">
              <a:avLst/>
            </a:prstGeom>
            <a:ln>
              <a:solidFill>
                <a:srgbClr val="FCF6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6640C62-6642-4E26-AADC-6C2F7A970084}"/>
                </a:ext>
              </a:extLst>
            </p:cNvPr>
            <p:cNvCxnSpPr/>
            <p:nvPr/>
          </p:nvCxnSpPr>
          <p:spPr>
            <a:xfrm>
              <a:off x="1952626" y="838204"/>
              <a:ext cx="0" cy="285750"/>
            </a:xfrm>
            <a:prstGeom prst="line">
              <a:avLst/>
            </a:prstGeom>
            <a:ln>
              <a:solidFill>
                <a:srgbClr val="FCF6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FBC72F0-D7AE-419A-ACC4-CDCCFE3F7242}"/>
                </a:ext>
              </a:extLst>
            </p:cNvPr>
            <p:cNvCxnSpPr>
              <a:cxnSpLocks/>
            </p:cNvCxnSpPr>
            <p:nvPr/>
          </p:nvCxnSpPr>
          <p:spPr>
            <a:xfrm>
              <a:off x="1938338" y="1138242"/>
              <a:ext cx="400050" cy="0"/>
            </a:xfrm>
            <a:prstGeom prst="line">
              <a:avLst/>
            </a:prstGeom>
            <a:ln>
              <a:solidFill>
                <a:srgbClr val="FCF6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BE8043E-3E07-44EF-96F6-7CC234F7DCAF}"/>
                </a:ext>
              </a:extLst>
            </p:cNvPr>
            <p:cNvCxnSpPr>
              <a:cxnSpLocks/>
            </p:cNvCxnSpPr>
            <p:nvPr/>
          </p:nvCxnSpPr>
          <p:spPr>
            <a:xfrm>
              <a:off x="2336964" y="1138242"/>
              <a:ext cx="400050" cy="0"/>
            </a:xfrm>
            <a:prstGeom prst="line">
              <a:avLst/>
            </a:prstGeom>
            <a:ln>
              <a:solidFill>
                <a:srgbClr val="FCF6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63FC710-37D7-4DF6-AA4E-AADBB1B9C530}"/>
                </a:ext>
              </a:extLst>
            </p:cNvPr>
            <p:cNvCxnSpPr/>
            <p:nvPr/>
          </p:nvCxnSpPr>
          <p:spPr>
            <a:xfrm>
              <a:off x="2740824" y="1147771"/>
              <a:ext cx="0" cy="285750"/>
            </a:xfrm>
            <a:prstGeom prst="line">
              <a:avLst/>
            </a:prstGeom>
            <a:ln>
              <a:solidFill>
                <a:srgbClr val="FCF6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45E8230-355E-437C-B21B-2F76B2D35F96}"/>
                </a:ext>
              </a:extLst>
            </p:cNvPr>
            <p:cNvCxnSpPr>
              <a:cxnSpLocks/>
            </p:cNvCxnSpPr>
            <p:nvPr/>
          </p:nvCxnSpPr>
          <p:spPr>
            <a:xfrm>
              <a:off x="2737014" y="1433521"/>
              <a:ext cx="400050" cy="0"/>
            </a:xfrm>
            <a:prstGeom prst="line">
              <a:avLst/>
            </a:prstGeom>
            <a:ln>
              <a:solidFill>
                <a:srgbClr val="FCF6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51420B0-5B43-4336-9BD9-CF5E60F2657F}"/>
                </a:ext>
              </a:extLst>
            </p:cNvPr>
            <p:cNvCxnSpPr>
              <a:cxnSpLocks/>
            </p:cNvCxnSpPr>
            <p:nvPr/>
          </p:nvCxnSpPr>
          <p:spPr>
            <a:xfrm flipH="1">
              <a:off x="3137064" y="1433521"/>
              <a:ext cx="1434" cy="902009"/>
            </a:xfrm>
            <a:prstGeom prst="line">
              <a:avLst/>
            </a:prstGeom>
            <a:ln>
              <a:solidFill>
                <a:srgbClr val="FCF6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461EEF3-3861-4D52-8E35-494E7451E94E}"/>
                </a:ext>
              </a:extLst>
            </p:cNvPr>
            <p:cNvCxnSpPr>
              <a:cxnSpLocks/>
            </p:cNvCxnSpPr>
            <p:nvPr/>
          </p:nvCxnSpPr>
          <p:spPr>
            <a:xfrm>
              <a:off x="3137064" y="2335530"/>
              <a:ext cx="400050" cy="0"/>
            </a:xfrm>
            <a:prstGeom prst="line">
              <a:avLst/>
            </a:prstGeom>
            <a:ln>
              <a:solidFill>
                <a:srgbClr val="FCF6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02FFCC9-B01F-4891-828C-BB7C425DF9B3}"/>
                </a:ext>
              </a:extLst>
            </p:cNvPr>
            <p:cNvCxnSpPr>
              <a:cxnSpLocks/>
            </p:cNvCxnSpPr>
            <p:nvPr/>
          </p:nvCxnSpPr>
          <p:spPr>
            <a:xfrm>
              <a:off x="3540924" y="2335530"/>
              <a:ext cx="0" cy="293370"/>
            </a:xfrm>
            <a:prstGeom prst="line">
              <a:avLst/>
            </a:prstGeom>
            <a:ln>
              <a:solidFill>
                <a:srgbClr val="FCF6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7B7A15B-DDA0-4CB8-B391-A9493A4969DC}"/>
                </a:ext>
              </a:extLst>
            </p:cNvPr>
            <p:cNvCxnSpPr>
              <a:cxnSpLocks/>
            </p:cNvCxnSpPr>
            <p:nvPr/>
          </p:nvCxnSpPr>
          <p:spPr>
            <a:xfrm>
              <a:off x="3138498" y="2636520"/>
              <a:ext cx="400050" cy="0"/>
            </a:xfrm>
            <a:prstGeom prst="line">
              <a:avLst/>
            </a:prstGeom>
            <a:ln>
              <a:solidFill>
                <a:srgbClr val="FCF6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ACAC548-8610-486D-BD2A-49C50E607DC0}"/>
                </a:ext>
              </a:extLst>
            </p:cNvPr>
            <p:cNvCxnSpPr>
              <a:cxnSpLocks/>
            </p:cNvCxnSpPr>
            <p:nvPr/>
          </p:nvCxnSpPr>
          <p:spPr>
            <a:xfrm>
              <a:off x="3137064" y="2634153"/>
              <a:ext cx="0" cy="902970"/>
            </a:xfrm>
            <a:prstGeom prst="line">
              <a:avLst/>
            </a:prstGeom>
            <a:ln>
              <a:solidFill>
                <a:srgbClr val="FCF6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F1A97C6-D1CE-4A9A-9D22-F37E1ECBE0FD}"/>
                </a:ext>
              </a:extLst>
            </p:cNvPr>
            <p:cNvCxnSpPr>
              <a:cxnSpLocks/>
            </p:cNvCxnSpPr>
            <p:nvPr/>
          </p:nvCxnSpPr>
          <p:spPr>
            <a:xfrm>
              <a:off x="3122316" y="3535680"/>
              <a:ext cx="400050" cy="0"/>
            </a:xfrm>
            <a:prstGeom prst="line">
              <a:avLst/>
            </a:prstGeom>
            <a:ln>
              <a:solidFill>
                <a:srgbClr val="FCF6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D7C20E5-9E37-40DA-A87C-93E8FBEBC8A5}"/>
                </a:ext>
              </a:extLst>
            </p:cNvPr>
            <p:cNvCxnSpPr>
              <a:cxnSpLocks/>
            </p:cNvCxnSpPr>
            <p:nvPr/>
          </p:nvCxnSpPr>
          <p:spPr>
            <a:xfrm>
              <a:off x="3537114" y="3535680"/>
              <a:ext cx="0" cy="594360"/>
            </a:xfrm>
            <a:prstGeom prst="line">
              <a:avLst/>
            </a:prstGeom>
            <a:ln>
              <a:solidFill>
                <a:srgbClr val="FCF6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6375C53-D083-4AC9-BBF9-F1BFAC6915C3}"/>
                </a:ext>
              </a:extLst>
            </p:cNvPr>
            <p:cNvCxnSpPr>
              <a:cxnSpLocks/>
            </p:cNvCxnSpPr>
            <p:nvPr/>
          </p:nvCxnSpPr>
          <p:spPr>
            <a:xfrm>
              <a:off x="3522366" y="4126230"/>
              <a:ext cx="400050" cy="0"/>
            </a:xfrm>
            <a:prstGeom prst="line">
              <a:avLst/>
            </a:prstGeom>
            <a:ln>
              <a:solidFill>
                <a:srgbClr val="FCF6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5538D07-16DF-484A-8970-0217DFC24241}"/>
                </a:ext>
              </a:extLst>
            </p:cNvPr>
            <p:cNvCxnSpPr>
              <a:cxnSpLocks/>
            </p:cNvCxnSpPr>
            <p:nvPr/>
          </p:nvCxnSpPr>
          <p:spPr>
            <a:xfrm>
              <a:off x="3930036" y="4133850"/>
              <a:ext cx="0" cy="594360"/>
            </a:xfrm>
            <a:prstGeom prst="line">
              <a:avLst/>
            </a:prstGeom>
            <a:ln>
              <a:solidFill>
                <a:srgbClr val="FCF6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8211A35-2EB3-4AF5-A1A9-8AEB7E572793}"/>
                </a:ext>
              </a:extLst>
            </p:cNvPr>
            <p:cNvCxnSpPr/>
            <p:nvPr/>
          </p:nvCxnSpPr>
          <p:spPr>
            <a:xfrm>
              <a:off x="3935280" y="552454"/>
              <a:ext cx="0" cy="285750"/>
            </a:xfrm>
            <a:prstGeom prst="line">
              <a:avLst/>
            </a:prstGeom>
            <a:ln>
              <a:solidFill>
                <a:srgbClr val="FCF60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6AF3D45-8167-4E53-8896-CCBB5BAD63E7}"/>
                </a:ext>
              </a:extLst>
            </p:cNvPr>
            <p:cNvCxnSpPr>
              <a:cxnSpLocks/>
            </p:cNvCxnSpPr>
            <p:nvPr/>
          </p:nvCxnSpPr>
          <p:spPr>
            <a:xfrm>
              <a:off x="3930036" y="838204"/>
              <a:ext cx="400050" cy="0"/>
            </a:xfrm>
            <a:prstGeom prst="line">
              <a:avLst/>
            </a:prstGeom>
            <a:ln>
              <a:solidFill>
                <a:srgbClr val="FCF6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8D32AFC-FD04-4551-9B3C-656F3F5D5416}"/>
                </a:ext>
              </a:extLst>
            </p:cNvPr>
            <p:cNvCxnSpPr>
              <a:cxnSpLocks/>
            </p:cNvCxnSpPr>
            <p:nvPr/>
          </p:nvCxnSpPr>
          <p:spPr>
            <a:xfrm>
              <a:off x="4330086" y="838204"/>
              <a:ext cx="0" cy="595317"/>
            </a:xfrm>
            <a:prstGeom prst="line">
              <a:avLst/>
            </a:prstGeom>
            <a:ln>
              <a:solidFill>
                <a:srgbClr val="FCF6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8304253-5B6D-42EE-B7D5-CA9DA9EE5AA6}"/>
                </a:ext>
              </a:extLst>
            </p:cNvPr>
            <p:cNvCxnSpPr>
              <a:cxnSpLocks/>
            </p:cNvCxnSpPr>
            <p:nvPr/>
          </p:nvCxnSpPr>
          <p:spPr>
            <a:xfrm>
              <a:off x="4330086" y="1441145"/>
              <a:ext cx="400050" cy="0"/>
            </a:xfrm>
            <a:prstGeom prst="line">
              <a:avLst/>
            </a:prstGeom>
            <a:ln>
              <a:solidFill>
                <a:srgbClr val="FCF6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71CF685-D4AA-472C-8010-17B1791022D9}"/>
                </a:ext>
              </a:extLst>
            </p:cNvPr>
            <p:cNvCxnSpPr>
              <a:cxnSpLocks/>
            </p:cNvCxnSpPr>
            <p:nvPr/>
          </p:nvCxnSpPr>
          <p:spPr>
            <a:xfrm>
              <a:off x="4724442" y="1441145"/>
              <a:ext cx="0" cy="595317"/>
            </a:xfrm>
            <a:prstGeom prst="line">
              <a:avLst/>
            </a:prstGeom>
            <a:ln>
              <a:solidFill>
                <a:srgbClr val="FCF60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60585A7-C0B2-4943-AFD4-9B0DDFEC9C67}"/>
                </a:ext>
              </a:extLst>
            </p:cNvPr>
            <p:cNvCxnSpPr>
              <a:cxnSpLocks/>
            </p:cNvCxnSpPr>
            <p:nvPr/>
          </p:nvCxnSpPr>
          <p:spPr>
            <a:xfrm>
              <a:off x="4724442" y="2036462"/>
              <a:ext cx="400050" cy="0"/>
            </a:xfrm>
            <a:prstGeom prst="line">
              <a:avLst/>
            </a:prstGeom>
            <a:ln>
              <a:solidFill>
                <a:srgbClr val="FCF6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2054875-56F3-42FD-AC92-6C74DA49AE69}"/>
                </a:ext>
              </a:extLst>
            </p:cNvPr>
            <p:cNvCxnSpPr>
              <a:cxnSpLocks/>
            </p:cNvCxnSpPr>
            <p:nvPr/>
          </p:nvCxnSpPr>
          <p:spPr>
            <a:xfrm>
              <a:off x="5124534" y="2031695"/>
              <a:ext cx="0" cy="595317"/>
            </a:xfrm>
            <a:prstGeom prst="line">
              <a:avLst/>
            </a:prstGeom>
            <a:ln>
              <a:solidFill>
                <a:srgbClr val="FCF6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79866E20-55D7-4C2C-A328-EC2B95DBE6A2}"/>
                </a:ext>
              </a:extLst>
            </p:cNvPr>
            <p:cNvCxnSpPr>
              <a:cxnSpLocks/>
            </p:cNvCxnSpPr>
            <p:nvPr/>
          </p:nvCxnSpPr>
          <p:spPr>
            <a:xfrm>
              <a:off x="5124492" y="2634632"/>
              <a:ext cx="810124" cy="1888"/>
            </a:xfrm>
            <a:prstGeom prst="line">
              <a:avLst/>
            </a:prstGeom>
            <a:ln>
              <a:solidFill>
                <a:srgbClr val="FCF60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D5028BB-6E9C-4684-AC28-BD1CC762FD25}"/>
                </a:ext>
              </a:extLst>
            </p:cNvPr>
            <p:cNvCxnSpPr>
              <a:cxnSpLocks/>
            </p:cNvCxnSpPr>
            <p:nvPr/>
          </p:nvCxnSpPr>
          <p:spPr>
            <a:xfrm>
              <a:off x="5923186" y="2035504"/>
              <a:ext cx="0" cy="595317"/>
            </a:xfrm>
            <a:prstGeom prst="line">
              <a:avLst/>
            </a:prstGeom>
            <a:ln>
              <a:solidFill>
                <a:srgbClr val="FCF60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72D90FD-D790-4124-B0BF-022BE8E67C76}"/>
                </a:ext>
              </a:extLst>
            </p:cNvPr>
            <p:cNvCxnSpPr>
              <a:cxnSpLocks/>
            </p:cNvCxnSpPr>
            <p:nvPr/>
          </p:nvCxnSpPr>
          <p:spPr>
            <a:xfrm>
              <a:off x="5925632" y="1441141"/>
              <a:ext cx="0" cy="595317"/>
            </a:xfrm>
            <a:prstGeom prst="line">
              <a:avLst/>
            </a:prstGeom>
            <a:ln>
              <a:solidFill>
                <a:srgbClr val="FCF6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3A98D34-F45A-4E52-AD3F-79649044049C}"/>
                </a:ext>
              </a:extLst>
            </p:cNvPr>
            <p:cNvCxnSpPr>
              <a:cxnSpLocks/>
            </p:cNvCxnSpPr>
            <p:nvPr/>
          </p:nvCxnSpPr>
          <p:spPr>
            <a:xfrm>
              <a:off x="5105442" y="1434482"/>
              <a:ext cx="810124" cy="1888"/>
            </a:xfrm>
            <a:prstGeom prst="line">
              <a:avLst/>
            </a:prstGeom>
            <a:ln>
              <a:solidFill>
                <a:srgbClr val="FCF6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9767B34B-2935-4107-89CD-3930AFC0001D}"/>
                </a:ext>
              </a:extLst>
            </p:cNvPr>
            <p:cNvCxnSpPr>
              <a:cxnSpLocks/>
            </p:cNvCxnSpPr>
            <p:nvPr/>
          </p:nvCxnSpPr>
          <p:spPr>
            <a:xfrm flipH="1">
              <a:off x="5124493" y="541982"/>
              <a:ext cx="1434" cy="902009"/>
            </a:xfrm>
            <a:prstGeom prst="line">
              <a:avLst/>
            </a:prstGeom>
            <a:ln>
              <a:solidFill>
                <a:srgbClr val="FCF6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1D78A1A-113F-43A5-BE24-C2B406B7D87B}"/>
                </a:ext>
              </a:extLst>
            </p:cNvPr>
            <p:cNvCxnSpPr>
              <a:cxnSpLocks/>
            </p:cNvCxnSpPr>
            <p:nvPr/>
          </p:nvCxnSpPr>
          <p:spPr>
            <a:xfrm>
              <a:off x="5926996" y="2337452"/>
              <a:ext cx="400050" cy="0"/>
            </a:xfrm>
            <a:prstGeom prst="line">
              <a:avLst/>
            </a:prstGeom>
            <a:ln>
              <a:solidFill>
                <a:srgbClr val="FCF6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D4D25B7-2566-4AAE-9463-14693A478C77}"/>
                </a:ext>
              </a:extLst>
            </p:cNvPr>
            <p:cNvCxnSpPr>
              <a:cxnSpLocks/>
            </p:cNvCxnSpPr>
            <p:nvPr/>
          </p:nvCxnSpPr>
          <p:spPr>
            <a:xfrm>
              <a:off x="6319426" y="2336495"/>
              <a:ext cx="0" cy="595317"/>
            </a:xfrm>
            <a:prstGeom prst="line">
              <a:avLst/>
            </a:prstGeom>
            <a:ln>
              <a:solidFill>
                <a:srgbClr val="FCF6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D4AFCE8-E1A5-44AE-835A-B54D687DADE2}"/>
                </a:ext>
              </a:extLst>
            </p:cNvPr>
            <p:cNvCxnSpPr>
              <a:cxnSpLocks/>
            </p:cNvCxnSpPr>
            <p:nvPr/>
          </p:nvCxnSpPr>
          <p:spPr>
            <a:xfrm>
              <a:off x="6319426" y="2929924"/>
              <a:ext cx="400050" cy="0"/>
            </a:xfrm>
            <a:prstGeom prst="line">
              <a:avLst/>
            </a:prstGeom>
            <a:ln>
              <a:solidFill>
                <a:srgbClr val="FCF6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BC88C85-B97C-4025-B194-B9CC75D5CA92}"/>
                </a:ext>
              </a:extLst>
            </p:cNvPr>
            <p:cNvCxnSpPr>
              <a:cxnSpLocks/>
            </p:cNvCxnSpPr>
            <p:nvPr/>
          </p:nvCxnSpPr>
          <p:spPr>
            <a:xfrm>
              <a:off x="6720910" y="2929924"/>
              <a:ext cx="0" cy="902970"/>
            </a:xfrm>
            <a:prstGeom prst="line">
              <a:avLst/>
            </a:prstGeom>
            <a:ln>
              <a:solidFill>
                <a:srgbClr val="FCF60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B2F1A3C6-AA3C-407C-AD9C-8A76DC45EA53}"/>
                </a:ext>
              </a:extLst>
            </p:cNvPr>
            <p:cNvCxnSpPr>
              <a:cxnSpLocks/>
            </p:cNvCxnSpPr>
            <p:nvPr/>
          </p:nvCxnSpPr>
          <p:spPr>
            <a:xfrm>
              <a:off x="6719476" y="3836704"/>
              <a:ext cx="396240" cy="0"/>
            </a:xfrm>
            <a:prstGeom prst="line">
              <a:avLst/>
            </a:prstGeom>
            <a:ln>
              <a:solidFill>
                <a:srgbClr val="FCF60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93E68978-2467-46B7-BFF8-D5F85C3B8F44}"/>
                </a:ext>
              </a:extLst>
            </p:cNvPr>
            <p:cNvCxnSpPr>
              <a:cxnSpLocks/>
            </p:cNvCxnSpPr>
            <p:nvPr/>
          </p:nvCxnSpPr>
          <p:spPr>
            <a:xfrm>
              <a:off x="7115716" y="3845255"/>
              <a:ext cx="0" cy="595317"/>
            </a:xfrm>
            <a:prstGeom prst="line">
              <a:avLst/>
            </a:prstGeom>
            <a:ln>
              <a:solidFill>
                <a:srgbClr val="FCF6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17B34BF-2E76-4F1B-85C4-735B665EEC8E}"/>
                </a:ext>
              </a:extLst>
            </p:cNvPr>
            <p:cNvCxnSpPr>
              <a:cxnSpLocks/>
            </p:cNvCxnSpPr>
            <p:nvPr/>
          </p:nvCxnSpPr>
          <p:spPr>
            <a:xfrm>
              <a:off x="7115716" y="4436762"/>
              <a:ext cx="1197704" cy="0"/>
            </a:xfrm>
            <a:prstGeom prst="line">
              <a:avLst/>
            </a:prstGeom>
            <a:ln>
              <a:solidFill>
                <a:srgbClr val="FCF60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E08F93E5-BAB1-43C1-A5D5-4D9306A046A9}"/>
                </a:ext>
              </a:extLst>
            </p:cNvPr>
            <p:cNvCxnSpPr>
              <a:cxnSpLocks/>
            </p:cNvCxnSpPr>
            <p:nvPr/>
          </p:nvCxnSpPr>
          <p:spPr>
            <a:xfrm>
              <a:off x="8313420" y="4431030"/>
              <a:ext cx="0" cy="293370"/>
            </a:xfrm>
            <a:prstGeom prst="line">
              <a:avLst/>
            </a:prstGeom>
            <a:ln>
              <a:solidFill>
                <a:srgbClr val="FCF600"/>
              </a:solidFill>
            </a:ln>
          </p:spPr>
          <p:style>
            <a:lnRef idx="1">
              <a:schemeClr val="accent1"/>
            </a:lnRef>
            <a:fillRef idx="0">
              <a:schemeClr val="accent1"/>
            </a:fillRef>
            <a:effectRef idx="0">
              <a:schemeClr val="accent1"/>
            </a:effectRef>
            <a:fontRef idx="minor">
              <a:schemeClr val="tx1"/>
            </a:fontRef>
          </p:style>
        </p:cxnSp>
      </p:grpSp>
      <p:sp>
        <p:nvSpPr>
          <p:cNvPr id="102" name="TextBox 101">
            <a:extLst>
              <a:ext uri="{FF2B5EF4-FFF2-40B4-BE49-F238E27FC236}">
                <a16:creationId xmlns:a16="http://schemas.microsoft.com/office/drawing/2014/main" id="{84FBC663-E262-4A81-B795-883F67C15A59}"/>
              </a:ext>
            </a:extLst>
          </p:cNvPr>
          <p:cNvSpPr txBox="1"/>
          <p:nvPr/>
        </p:nvSpPr>
        <p:spPr>
          <a:xfrm>
            <a:off x="7233101" y="278140"/>
            <a:ext cx="2025252" cy="307777"/>
          </a:xfrm>
          <a:prstGeom prst="rect">
            <a:avLst/>
          </a:prstGeom>
          <a:noFill/>
        </p:spPr>
        <p:txBody>
          <a:bodyPr wrap="square">
            <a:spAutoFit/>
          </a:bodyPr>
          <a:lstStyle/>
          <a:p>
            <a:r>
              <a:rPr lang="en-US" b="1" dirty="0"/>
              <a:t> Total 170 Segments</a:t>
            </a:r>
            <a:endParaRPr lang="en-IN" sz="1400" b="1" dirty="0"/>
          </a:p>
        </p:txBody>
      </p:sp>
      <p:pic>
        <p:nvPicPr>
          <p:cNvPr id="3" name="Picture 2">
            <a:extLst>
              <a:ext uri="{FF2B5EF4-FFF2-40B4-BE49-F238E27FC236}">
                <a16:creationId xmlns:a16="http://schemas.microsoft.com/office/drawing/2014/main" id="{844EDAAA-AF31-09E8-D2AF-1461A5C16DB6}"/>
              </a:ext>
            </a:extLst>
          </p:cNvPr>
          <p:cNvPicPr>
            <a:picLocks noChangeAspect="1"/>
          </p:cNvPicPr>
          <p:nvPr/>
        </p:nvPicPr>
        <p:blipFill rotWithShape="1">
          <a:blip r:embed="rId4"/>
          <a:srcRect l="4032" r="3477"/>
          <a:stretch/>
        </p:blipFill>
        <p:spPr>
          <a:xfrm>
            <a:off x="6493450" y="646795"/>
            <a:ext cx="2609377" cy="2821233"/>
          </a:xfrm>
          <a:prstGeom prst="rect">
            <a:avLst/>
          </a:prstGeom>
        </p:spPr>
      </p:pic>
      <p:cxnSp>
        <p:nvCxnSpPr>
          <p:cNvPr id="4" name="Connector: Curved 3">
            <a:extLst>
              <a:ext uri="{FF2B5EF4-FFF2-40B4-BE49-F238E27FC236}">
                <a16:creationId xmlns:a16="http://schemas.microsoft.com/office/drawing/2014/main" id="{4B46EBE3-9DEA-F8DB-7DA4-E4BD2A75DBDB}"/>
              </a:ext>
            </a:extLst>
          </p:cNvPr>
          <p:cNvCxnSpPr>
            <a:cxnSpLocks/>
          </p:cNvCxnSpPr>
          <p:nvPr/>
        </p:nvCxnSpPr>
        <p:spPr>
          <a:xfrm rot="10800000" flipV="1">
            <a:off x="5369283" y="1192456"/>
            <a:ext cx="1726482" cy="977401"/>
          </a:xfrm>
          <a:prstGeom prst="curvedConnector3">
            <a:avLst>
              <a:gd name="adj1" fmla="val 50000"/>
            </a:avLst>
          </a:prstGeom>
          <a:ln w="22225">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16107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01E6FF-04F7-E4FF-7327-0EDF4EA95586}"/>
              </a:ext>
            </a:extLst>
          </p:cNvPr>
          <p:cNvPicPr>
            <a:picLocks noChangeAspect="1"/>
          </p:cNvPicPr>
          <p:nvPr/>
        </p:nvPicPr>
        <p:blipFill>
          <a:blip r:embed="rId2"/>
          <a:stretch>
            <a:fillRect/>
          </a:stretch>
        </p:blipFill>
        <p:spPr>
          <a:xfrm>
            <a:off x="0" y="0"/>
            <a:ext cx="9144000" cy="5143499"/>
          </a:xfrm>
          <a:prstGeom prst="rect">
            <a:avLst/>
          </a:prstGeom>
        </p:spPr>
      </p:pic>
      <p:sp>
        <p:nvSpPr>
          <p:cNvPr id="3" name="Rectangles 9">
            <a:extLst>
              <a:ext uri="{FF2B5EF4-FFF2-40B4-BE49-F238E27FC236}">
                <a16:creationId xmlns:a16="http://schemas.microsoft.com/office/drawing/2014/main" id="{ACC2B922-9DDF-32D3-D7D3-0080CBBF359C}"/>
              </a:ext>
            </a:extLst>
          </p:cNvPr>
          <p:cNvSpPr/>
          <p:nvPr/>
        </p:nvSpPr>
        <p:spPr>
          <a:xfrm>
            <a:off x="8677057" y="4833461"/>
            <a:ext cx="445295" cy="30289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marL="0" lvl="0" indent="0" algn="ctr" rtl="0">
              <a:spcBef>
                <a:spcPts val="0"/>
              </a:spcBef>
              <a:spcAft>
                <a:spcPts val="0"/>
              </a:spcAft>
              <a:buNone/>
            </a:pPr>
            <a:r>
              <a:rPr lang="en-US" altLang="en-US" sz="1800" dirty="0">
                <a:sym typeface="+mn-ea"/>
              </a:rPr>
              <a:t>27</a:t>
            </a:r>
            <a:endParaRPr lang="en-IN" altLang="en-US" sz="1800" dirty="0">
              <a:sym typeface="+mn-ea"/>
            </a:endParaRPr>
          </a:p>
        </p:txBody>
      </p:sp>
      <p:pic>
        <p:nvPicPr>
          <p:cNvPr id="7" name="Picture 6">
            <a:extLst>
              <a:ext uri="{FF2B5EF4-FFF2-40B4-BE49-F238E27FC236}">
                <a16:creationId xmlns:a16="http://schemas.microsoft.com/office/drawing/2014/main" id="{EB091293-D40E-1B52-9DE2-47F867C14351}"/>
              </a:ext>
            </a:extLst>
          </p:cNvPr>
          <p:cNvPicPr>
            <a:picLocks noChangeAspect="1"/>
          </p:cNvPicPr>
          <p:nvPr/>
        </p:nvPicPr>
        <p:blipFill>
          <a:blip r:embed="rId3"/>
          <a:stretch>
            <a:fillRect/>
          </a:stretch>
        </p:blipFill>
        <p:spPr>
          <a:xfrm>
            <a:off x="736378" y="70801"/>
            <a:ext cx="6698763" cy="5017065"/>
          </a:xfrm>
          <a:prstGeom prst="rect">
            <a:avLst/>
          </a:prstGeom>
        </p:spPr>
      </p:pic>
      <p:sp>
        <p:nvSpPr>
          <p:cNvPr id="8" name="Rectangle 7">
            <a:extLst>
              <a:ext uri="{FF2B5EF4-FFF2-40B4-BE49-F238E27FC236}">
                <a16:creationId xmlns:a16="http://schemas.microsoft.com/office/drawing/2014/main" id="{74667804-18F8-42C1-0B6C-F75271C69651}"/>
              </a:ext>
            </a:extLst>
          </p:cNvPr>
          <p:cNvSpPr/>
          <p:nvPr/>
        </p:nvSpPr>
        <p:spPr>
          <a:xfrm>
            <a:off x="298026" y="1215640"/>
            <a:ext cx="7712715" cy="23765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056A757C-7958-0F41-6F28-7951A78BD759}"/>
              </a:ext>
            </a:extLst>
          </p:cNvPr>
          <p:cNvSpPr txBox="1"/>
          <p:nvPr/>
        </p:nvSpPr>
        <p:spPr>
          <a:xfrm>
            <a:off x="4010890" y="3920836"/>
            <a:ext cx="4696497" cy="894031"/>
          </a:xfrm>
          <a:prstGeom prst="rect">
            <a:avLst/>
          </a:prstGeom>
          <a:noFill/>
        </p:spPr>
        <p:txBody>
          <a:bodyPr wrap="square" rtlCol="0">
            <a:spAutoFit/>
          </a:bodyPr>
          <a:lstStyle/>
          <a:p>
            <a:r>
              <a:rPr lang="en-US" sz="1300" b="1" dirty="0">
                <a:solidFill>
                  <a:srgbClr val="FFFF00"/>
                </a:solidFill>
                <a:latin typeface="+mj-lt"/>
                <a:cs typeface="Times New Roman" panose="02020603050405020304" pitchFamily="18" charset="0"/>
              </a:rPr>
              <a:t>Considering only those segments in which </a:t>
            </a:r>
            <a:r>
              <a:rPr lang="en-US" sz="1300" b="1" dirty="0">
                <a:solidFill>
                  <a:srgbClr val="FF0000"/>
                </a:solidFill>
                <a:latin typeface="+mj-lt"/>
                <a:cs typeface="Times New Roman" panose="02020603050405020304" pitchFamily="18" charset="0"/>
              </a:rPr>
              <a:t>no. of pixels is greater than 5 </a:t>
            </a:r>
            <a:r>
              <a:rPr lang="en-US" sz="1300" b="1" dirty="0">
                <a:solidFill>
                  <a:srgbClr val="F9FD51"/>
                </a:solidFill>
                <a:latin typeface="+mj-lt"/>
                <a:cs typeface="Times New Roman" panose="02020603050405020304" pitchFamily="18" charset="0"/>
              </a:rPr>
              <a:t>and c</a:t>
            </a:r>
            <a:r>
              <a:rPr lang="en-US" sz="1300" b="1" dirty="0">
                <a:solidFill>
                  <a:srgbClr val="FFFF00"/>
                </a:solidFill>
                <a:latin typeface="+mj-lt"/>
                <a:cs typeface="Times New Roman" panose="02020603050405020304" pitchFamily="18" charset="0"/>
              </a:rPr>
              <a:t>alculating </a:t>
            </a:r>
            <a:r>
              <a:rPr lang="en-US" sz="1300" b="1" dirty="0">
                <a:solidFill>
                  <a:srgbClr val="FF0000"/>
                </a:solidFill>
                <a:latin typeface="+mj-lt"/>
                <a:cs typeface="Times New Roman" panose="02020603050405020304" pitchFamily="18" charset="0"/>
              </a:rPr>
              <a:t>Significant</a:t>
            </a:r>
            <a:r>
              <a:rPr lang="en-US" sz="1300" b="1" dirty="0">
                <a:solidFill>
                  <a:srgbClr val="FFFF00"/>
                </a:solidFill>
                <a:latin typeface="+mj-lt"/>
                <a:cs typeface="Times New Roman" panose="02020603050405020304" pitchFamily="18" charset="0"/>
              </a:rPr>
              <a:t> Segments on the basis of </a:t>
            </a:r>
            <a:r>
              <a:rPr lang="en-US" sz="1300" b="1" dirty="0">
                <a:solidFill>
                  <a:srgbClr val="FF0000"/>
                </a:solidFill>
                <a:latin typeface="+mj-lt"/>
                <a:cs typeface="Times New Roman" panose="02020603050405020304" pitchFamily="18" charset="0"/>
              </a:rPr>
              <a:t>Gini Index </a:t>
            </a:r>
            <a:r>
              <a:rPr lang="en-US" sz="1300" b="1" dirty="0">
                <a:solidFill>
                  <a:srgbClr val="FFFF00"/>
                </a:solidFill>
                <a:latin typeface="+mj-lt"/>
                <a:cs typeface="Times New Roman" panose="02020603050405020304" pitchFamily="18" charset="0"/>
              </a:rPr>
              <a:t>and </a:t>
            </a:r>
            <a:r>
              <a:rPr lang="en-US" sz="1300" b="1" dirty="0">
                <a:solidFill>
                  <a:srgbClr val="FF0000"/>
                </a:solidFill>
                <a:latin typeface="+mj-lt"/>
                <a:cs typeface="Times New Roman" panose="02020603050405020304" pitchFamily="18" charset="0"/>
              </a:rPr>
              <a:t>number of pixels</a:t>
            </a:r>
            <a:r>
              <a:rPr lang="en-US" sz="1300" b="1" dirty="0">
                <a:solidFill>
                  <a:srgbClr val="FFFF00"/>
                </a:solidFill>
                <a:latin typeface="+mj-lt"/>
                <a:cs typeface="Times New Roman" panose="02020603050405020304" pitchFamily="18" charset="0"/>
              </a:rPr>
              <a:t>.</a:t>
            </a:r>
          </a:p>
          <a:p>
            <a:endParaRPr lang="en-US" sz="1300" b="1" dirty="0">
              <a:solidFill>
                <a:srgbClr val="FF0000"/>
              </a:solidFill>
              <a:latin typeface="+mj-lt"/>
              <a:cs typeface="Times New Roman" panose="02020603050405020304" pitchFamily="18" charset="0"/>
            </a:endParaRPr>
          </a:p>
        </p:txBody>
      </p:sp>
      <p:sp>
        <p:nvSpPr>
          <p:cNvPr id="10" name="TextBox 9">
            <a:extLst>
              <a:ext uri="{FF2B5EF4-FFF2-40B4-BE49-F238E27FC236}">
                <a16:creationId xmlns:a16="http://schemas.microsoft.com/office/drawing/2014/main" id="{8124CA4F-FCF3-13E6-AE33-BE96FC0D7077}"/>
              </a:ext>
            </a:extLst>
          </p:cNvPr>
          <p:cNvSpPr txBox="1"/>
          <p:nvPr/>
        </p:nvSpPr>
        <p:spPr>
          <a:xfrm>
            <a:off x="3736181" y="1278732"/>
            <a:ext cx="4181860" cy="292388"/>
          </a:xfrm>
          <a:prstGeom prst="rect">
            <a:avLst/>
          </a:prstGeom>
          <a:noFill/>
        </p:spPr>
        <p:txBody>
          <a:bodyPr wrap="square" rtlCol="0">
            <a:spAutoFit/>
          </a:bodyPr>
          <a:lstStyle/>
          <a:p>
            <a:r>
              <a:rPr lang="en-US" sz="1300" b="1" dirty="0">
                <a:solidFill>
                  <a:srgbClr val="FFFF00"/>
                </a:solidFill>
                <a:latin typeface="+mj-lt"/>
                <a:cs typeface="Times New Roman" panose="02020603050405020304" pitchFamily="18" charset="0"/>
              </a:rPr>
              <a:t>Calculation of </a:t>
            </a:r>
            <a:r>
              <a:rPr lang="en-US" sz="1300" b="1" dirty="0">
                <a:solidFill>
                  <a:srgbClr val="FF0000"/>
                </a:solidFill>
                <a:latin typeface="+mj-lt"/>
                <a:cs typeface="Times New Roman" panose="02020603050405020304" pitchFamily="18" charset="0"/>
              </a:rPr>
              <a:t>Gini index </a:t>
            </a:r>
            <a:r>
              <a:rPr lang="en-US" sz="1300" b="1" dirty="0">
                <a:solidFill>
                  <a:srgbClr val="FFFF00"/>
                </a:solidFill>
                <a:latin typeface="+mj-lt"/>
                <a:cs typeface="Times New Roman" panose="02020603050405020304" pitchFamily="18" charset="0"/>
              </a:rPr>
              <a:t>for each segments</a:t>
            </a:r>
            <a:r>
              <a:rPr lang="en-IN" sz="1300" b="1" dirty="0">
                <a:solidFill>
                  <a:srgbClr val="FFFF00"/>
                </a:solidFill>
                <a:latin typeface="+mj-lt"/>
                <a:cs typeface="Times New Roman" panose="02020603050405020304" pitchFamily="18" charset="0"/>
              </a:rPr>
              <a:t>.</a:t>
            </a:r>
            <a:endParaRPr lang="en-US" sz="1300" b="1" dirty="0">
              <a:solidFill>
                <a:srgbClr val="FFFF00"/>
              </a:solidFill>
              <a:latin typeface="+mj-lt"/>
              <a:cs typeface="Times New Roman" panose="02020603050405020304" pitchFamily="18" charset="0"/>
            </a:endParaRPr>
          </a:p>
        </p:txBody>
      </p:sp>
    </p:spTree>
    <p:extLst>
      <p:ext uri="{BB962C8B-B14F-4D97-AF65-F5344CB8AC3E}">
        <p14:creationId xmlns:p14="http://schemas.microsoft.com/office/powerpoint/2010/main" val="8803310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19" name="Rectangles 9">
            <a:extLst>
              <a:ext uri="{FF2B5EF4-FFF2-40B4-BE49-F238E27FC236}">
                <a16:creationId xmlns:a16="http://schemas.microsoft.com/office/drawing/2014/main" id="{C31F974F-EFCB-4692-99A5-7A0E64BF32A4}"/>
              </a:ext>
            </a:extLst>
          </p:cNvPr>
          <p:cNvSpPr/>
          <p:nvPr/>
        </p:nvSpPr>
        <p:spPr>
          <a:xfrm>
            <a:off x="8682989" y="4840605"/>
            <a:ext cx="445295" cy="30289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marL="0" lvl="0" indent="0" algn="ctr" rtl="0">
              <a:spcBef>
                <a:spcPts val="0"/>
              </a:spcBef>
              <a:spcAft>
                <a:spcPts val="0"/>
              </a:spcAft>
              <a:buNone/>
            </a:pPr>
            <a:r>
              <a:rPr lang="en-US" altLang="en-US" sz="1800" dirty="0">
                <a:sym typeface="+mn-ea"/>
              </a:rPr>
              <a:t>28</a:t>
            </a:r>
            <a:endParaRPr lang="en-IN" altLang="en-US" sz="1800" dirty="0">
              <a:sym typeface="+mn-ea"/>
            </a:endParaRPr>
          </a:p>
        </p:txBody>
      </p:sp>
      <p:pic>
        <p:nvPicPr>
          <p:cNvPr id="11" name="Picture 10">
            <a:extLst>
              <a:ext uri="{FF2B5EF4-FFF2-40B4-BE49-F238E27FC236}">
                <a16:creationId xmlns:a16="http://schemas.microsoft.com/office/drawing/2014/main" id="{A0775E8A-61C2-4C74-B1D4-5D80360A0A99}"/>
              </a:ext>
            </a:extLst>
          </p:cNvPr>
          <p:cNvPicPr>
            <a:picLocks noChangeAspect="1"/>
          </p:cNvPicPr>
          <p:nvPr/>
        </p:nvPicPr>
        <p:blipFill rotWithShape="1">
          <a:blip r:embed="rId3"/>
          <a:srcRect l="1656" t="1312" r="3334"/>
          <a:stretch/>
        </p:blipFill>
        <p:spPr>
          <a:xfrm>
            <a:off x="1793083" y="1172987"/>
            <a:ext cx="1768138" cy="2590008"/>
          </a:xfrm>
          <a:prstGeom prst="rect">
            <a:avLst/>
          </a:prstGeom>
        </p:spPr>
      </p:pic>
      <p:pic>
        <p:nvPicPr>
          <p:cNvPr id="2" name="Picture 1">
            <a:extLst>
              <a:ext uri="{FF2B5EF4-FFF2-40B4-BE49-F238E27FC236}">
                <a16:creationId xmlns:a16="http://schemas.microsoft.com/office/drawing/2014/main" id="{81F5CBCE-1BCB-401B-B918-A1EB70E6BEF3}"/>
              </a:ext>
            </a:extLst>
          </p:cNvPr>
          <p:cNvPicPr>
            <a:picLocks noChangeAspect="1"/>
          </p:cNvPicPr>
          <p:nvPr/>
        </p:nvPicPr>
        <p:blipFill rotWithShape="1">
          <a:blip r:embed="rId4"/>
          <a:srcRect l="1567" b="7614"/>
          <a:stretch/>
        </p:blipFill>
        <p:spPr>
          <a:xfrm>
            <a:off x="98867" y="1172987"/>
            <a:ext cx="1622776" cy="2590008"/>
          </a:xfrm>
          <a:prstGeom prst="rect">
            <a:avLst/>
          </a:prstGeom>
        </p:spPr>
      </p:pic>
      <p:pic>
        <p:nvPicPr>
          <p:cNvPr id="6" name="Picture 5">
            <a:extLst>
              <a:ext uri="{FF2B5EF4-FFF2-40B4-BE49-F238E27FC236}">
                <a16:creationId xmlns:a16="http://schemas.microsoft.com/office/drawing/2014/main" id="{33336D50-4560-461E-BF88-958D7F7D836D}"/>
              </a:ext>
            </a:extLst>
          </p:cNvPr>
          <p:cNvPicPr>
            <a:picLocks noChangeAspect="1"/>
          </p:cNvPicPr>
          <p:nvPr/>
        </p:nvPicPr>
        <p:blipFill>
          <a:blip r:embed="rId5"/>
          <a:stretch>
            <a:fillRect/>
          </a:stretch>
        </p:blipFill>
        <p:spPr>
          <a:xfrm>
            <a:off x="3632661" y="1172987"/>
            <a:ext cx="4197668" cy="2575087"/>
          </a:xfrm>
          <a:prstGeom prst="rect">
            <a:avLst/>
          </a:prstGeom>
        </p:spPr>
      </p:pic>
      <p:pic>
        <p:nvPicPr>
          <p:cNvPr id="8" name="Picture 7">
            <a:extLst>
              <a:ext uri="{FF2B5EF4-FFF2-40B4-BE49-F238E27FC236}">
                <a16:creationId xmlns:a16="http://schemas.microsoft.com/office/drawing/2014/main" id="{247EBB7A-DD27-4605-85B6-1743C93E531F}"/>
              </a:ext>
            </a:extLst>
          </p:cNvPr>
          <p:cNvPicPr>
            <a:picLocks noChangeAspect="1"/>
          </p:cNvPicPr>
          <p:nvPr/>
        </p:nvPicPr>
        <p:blipFill>
          <a:blip r:embed="rId6"/>
          <a:stretch>
            <a:fillRect/>
          </a:stretch>
        </p:blipFill>
        <p:spPr>
          <a:xfrm>
            <a:off x="8009273" y="1167847"/>
            <a:ext cx="989186" cy="2580227"/>
          </a:xfrm>
          <a:prstGeom prst="rect">
            <a:avLst/>
          </a:prstGeom>
        </p:spPr>
      </p:pic>
      <p:sp>
        <p:nvSpPr>
          <p:cNvPr id="3" name="TextBox 2">
            <a:extLst>
              <a:ext uri="{FF2B5EF4-FFF2-40B4-BE49-F238E27FC236}">
                <a16:creationId xmlns:a16="http://schemas.microsoft.com/office/drawing/2014/main" id="{C3F2657E-36DF-4A42-BCEA-BE5DA8D0F906}"/>
              </a:ext>
            </a:extLst>
          </p:cNvPr>
          <p:cNvSpPr txBox="1"/>
          <p:nvPr/>
        </p:nvSpPr>
        <p:spPr>
          <a:xfrm>
            <a:off x="113155" y="757240"/>
            <a:ext cx="1594203" cy="415498"/>
          </a:xfrm>
          <a:prstGeom prst="rect">
            <a:avLst/>
          </a:prstGeom>
          <a:noFill/>
          <a:ln>
            <a:noFill/>
          </a:ln>
        </p:spPr>
        <p:txBody>
          <a:bodyPr wrap="square" rtlCol="0">
            <a:spAutoFit/>
          </a:bodyPr>
          <a:lstStyle/>
          <a:p>
            <a:r>
              <a:rPr lang="en-US" sz="1050" b="1" dirty="0"/>
              <a:t>     </a:t>
            </a:r>
            <a:r>
              <a:rPr lang="en-US" sz="1050" b="1" dirty="0" err="1"/>
              <a:t>Ginni</a:t>
            </a:r>
            <a:r>
              <a:rPr lang="en-US" sz="1050" b="1" dirty="0"/>
              <a:t>           No. of          </a:t>
            </a:r>
          </a:p>
          <a:p>
            <a:r>
              <a:rPr lang="en-US" sz="1050" b="1" dirty="0"/>
              <a:t>     Index     Segments</a:t>
            </a:r>
            <a:endParaRPr lang="en-IN" sz="1050" b="1" dirty="0"/>
          </a:p>
        </p:txBody>
      </p:sp>
      <p:sp>
        <p:nvSpPr>
          <p:cNvPr id="9" name="TextBox 8">
            <a:extLst>
              <a:ext uri="{FF2B5EF4-FFF2-40B4-BE49-F238E27FC236}">
                <a16:creationId xmlns:a16="http://schemas.microsoft.com/office/drawing/2014/main" id="{7D315668-4F1F-48ED-8557-35698D790456}"/>
              </a:ext>
            </a:extLst>
          </p:cNvPr>
          <p:cNvSpPr txBox="1"/>
          <p:nvPr/>
        </p:nvSpPr>
        <p:spPr>
          <a:xfrm>
            <a:off x="1925301" y="778797"/>
            <a:ext cx="1685928" cy="415498"/>
          </a:xfrm>
          <a:prstGeom prst="rect">
            <a:avLst/>
          </a:prstGeom>
          <a:noFill/>
        </p:spPr>
        <p:txBody>
          <a:bodyPr wrap="square" rtlCol="0">
            <a:spAutoFit/>
          </a:bodyPr>
          <a:lstStyle/>
          <a:p>
            <a:r>
              <a:rPr lang="en-US" sz="1050" b="1" dirty="0"/>
              <a:t>     </a:t>
            </a:r>
            <a:r>
              <a:rPr lang="en-US" sz="1050" b="1" dirty="0" err="1"/>
              <a:t>Ginni</a:t>
            </a:r>
            <a:r>
              <a:rPr lang="en-US" sz="1050" b="1" dirty="0"/>
              <a:t>           No. of          </a:t>
            </a:r>
          </a:p>
          <a:p>
            <a:r>
              <a:rPr lang="en-US" sz="1050" b="1" dirty="0"/>
              <a:t>     Index        Segments</a:t>
            </a:r>
            <a:endParaRPr lang="en-IN" sz="1050" b="1" dirty="0"/>
          </a:p>
        </p:txBody>
      </p:sp>
      <p:sp>
        <p:nvSpPr>
          <p:cNvPr id="10" name="TextBox 9">
            <a:extLst>
              <a:ext uri="{FF2B5EF4-FFF2-40B4-BE49-F238E27FC236}">
                <a16:creationId xmlns:a16="http://schemas.microsoft.com/office/drawing/2014/main" id="{6F260191-79BC-4607-B2C7-47C29F149388}"/>
              </a:ext>
            </a:extLst>
          </p:cNvPr>
          <p:cNvSpPr txBox="1"/>
          <p:nvPr/>
        </p:nvSpPr>
        <p:spPr>
          <a:xfrm>
            <a:off x="4001153" y="472546"/>
            <a:ext cx="2922914" cy="492443"/>
          </a:xfrm>
          <a:prstGeom prst="rect">
            <a:avLst/>
          </a:prstGeom>
          <a:noFill/>
        </p:spPr>
        <p:txBody>
          <a:bodyPr wrap="square" rtlCol="0">
            <a:spAutoFit/>
          </a:bodyPr>
          <a:lstStyle/>
          <a:p>
            <a:r>
              <a:rPr lang="en-US" sz="1300" b="1" dirty="0"/>
              <a:t>Pairwise distances of remaining segments from best 16 Segments.</a:t>
            </a:r>
            <a:endParaRPr lang="en-IN" sz="1300" b="1" dirty="0"/>
          </a:p>
        </p:txBody>
      </p:sp>
      <p:sp>
        <p:nvSpPr>
          <p:cNvPr id="12" name="TextBox 11">
            <a:extLst>
              <a:ext uri="{FF2B5EF4-FFF2-40B4-BE49-F238E27FC236}">
                <a16:creationId xmlns:a16="http://schemas.microsoft.com/office/drawing/2014/main" id="{619E8B41-8DAF-45D3-B9EB-205BD172E786}"/>
              </a:ext>
            </a:extLst>
          </p:cNvPr>
          <p:cNvSpPr txBox="1"/>
          <p:nvPr/>
        </p:nvSpPr>
        <p:spPr>
          <a:xfrm>
            <a:off x="7366481" y="264404"/>
            <a:ext cx="1877531" cy="830997"/>
          </a:xfrm>
          <a:prstGeom prst="rect">
            <a:avLst/>
          </a:prstGeom>
          <a:noFill/>
        </p:spPr>
        <p:txBody>
          <a:bodyPr wrap="square" rtlCol="0">
            <a:spAutoFit/>
          </a:bodyPr>
          <a:lstStyle/>
          <a:p>
            <a:r>
              <a:rPr lang="en-US" sz="1200" b="1" dirty="0"/>
              <a:t>Labels are assigned to remaining segments according to minimum distance from best 16.</a:t>
            </a:r>
            <a:endParaRPr lang="en-IN" sz="1200" b="1" dirty="0"/>
          </a:p>
        </p:txBody>
      </p:sp>
      <p:sp>
        <p:nvSpPr>
          <p:cNvPr id="14" name="TextBox 13">
            <a:extLst>
              <a:ext uri="{FF2B5EF4-FFF2-40B4-BE49-F238E27FC236}">
                <a16:creationId xmlns:a16="http://schemas.microsoft.com/office/drawing/2014/main" id="{67DA8F3C-0348-43A8-BFF6-E05F2D907746}"/>
              </a:ext>
            </a:extLst>
          </p:cNvPr>
          <p:cNvSpPr txBox="1"/>
          <p:nvPr/>
        </p:nvSpPr>
        <p:spPr>
          <a:xfrm>
            <a:off x="327499" y="264797"/>
            <a:ext cx="3305162" cy="492443"/>
          </a:xfrm>
          <a:prstGeom prst="rect">
            <a:avLst/>
          </a:prstGeom>
          <a:noFill/>
        </p:spPr>
        <p:txBody>
          <a:bodyPr wrap="square" rtlCol="0">
            <a:spAutoFit/>
          </a:bodyPr>
          <a:lstStyle/>
          <a:p>
            <a:r>
              <a:rPr lang="en-US" sz="1300" b="1" dirty="0"/>
              <a:t>Segments are arranged (Ascending) based on their </a:t>
            </a:r>
            <a:r>
              <a:rPr lang="en-US" sz="1300" b="1" dirty="0" err="1"/>
              <a:t>Ginni</a:t>
            </a:r>
            <a:r>
              <a:rPr lang="en-US" sz="1300" b="1" dirty="0"/>
              <a:t> index</a:t>
            </a:r>
            <a:endParaRPr lang="en-IN" sz="1300" b="1" dirty="0"/>
          </a:p>
        </p:txBody>
      </p:sp>
      <p:sp>
        <p:nvSpPr>
          <p:cNvPr id="16" name="TextBox 15">
            <a:extLst>
              <a:ext uri="{FF2B5EF4-FFF2-40B4-BE49-F238E27FC236}">
                <a16:creationId xmlns:a16="http://schemas.microsoft.com/office/drawing/2014/main" id="{4310E962-275B-4699-98E3-537985C4358B}"/>
              </a:ext>
            </a:extLst>
          </p:cNvPr>
          <p:cNvSpPr txBox="1"/>
          <p:nvPr/>
        </p:nvSpPr>
        <p:spPr>
          <a:xfrm>
            <a:off x="113155" y="4253388"/>
            <a:ext cx="8133148" cy="738664"/>
          </a:xfrm>
          <a:prstGeom prst="rect">
            <a:avLst/>
          </a:prstGeom>
          <a:noFill/>
        </p:spPr>
        <p:txBody>
          <a:bodyPr wrap="square">
            <a:spAutoFit/>
          </a:bodyPr>
          <a:lstStyle/>
          <a:p>
            <a:pPr marL="285750" indent="-285750">
              <a:buFont typeface="Arial" panose="020B0604020202020204" pitchFamily="34" charset="0"/>
              <a:buChar char="•"/>
            </a:pPr>
            <a:r>
              <a:rPr lang="en-US" b="1" dirty="0"/>
              <a:t>Best 16 out 170 segments are identified.</a:t>
            </a:r>
          </a:p>
          <a:p>
            <a:pPr marL="285750" indent="-285750">
              <a:buFont typeface="Arial" panose="020B0604020202020204" pitchFamily="34" charset="0"/>
              <a:buChar char="•"/>
            </a:pPr>
            <a:r>
              <a:rPr lang="en-IN" sz="1400" b="1" dirty="0"/>
              <a:t>Labels (0 to 15) are given to remaining segments according to minimum distance from best 16.</a:t>
            </a:r>
          </a:p>
        </p:txBody>
      </p:sp>
      <p:sp>
        <p:nvSpPr>
          <p:cNvPr id="17" name="TextBox 16">
            <a:extLst>
              <a:ext uri="{FF2B5EF4-FFF2-40B4-BE49-F238E27FC236}">
                <a16:creationId xmlns:a16="http://schemas.microsoft.com/office/drawing/2014/main" id="{EE6BB025-4B2D-4442-9BE5-9F7423F89D1B}"/>
              </a:ext>
            </a:extLst>
          </p:cNvPr>
          <p:cNvSpPr txBox="1"/>
          <p:nvPr/>
        </p:nvSpPr>
        <p:spPr>
          <a:xfrm>
            <a:off x="4430398" y="950714"/>
            <a:ext cx="2741931" cy="261610"/>
          </a:xfrm>
          <a:prstGeom prst="rect">
            <a:avLst/>
          </a:prstGeom>
          <a:noFill/>
        </p:spPr>
        <p:txBody>
          <a:bodyPr wrap="square" rtlCol="0">
            <a:spAutoFit/>
          </a:bodyPr>
          <a:lstStyle/>
          <a:p>
            <a:r>
              <a:rPr lang="en-US" sz="1050" b="1" dirty="0"/>
              <a:t>Remaining Segments (16 to 169) </a:t>
            </a:r>
            <a:r>
              <a:rPr lang="en-US" sz="1050" b="1" dirty="0">
                <a:sym typeface="Wingdings" panose="05000000000000000000" pitchFamily="2" charset="2"/>
              </a:rPr>
              <a:t> </a:t>
            </a:r>
            <a:endParaRPr lang="en-IN" sz="1050" b="1" dirty="0"/>
          </a:p>
        </p:txBody>
      </p:sp>
      <p:sp>
        <p:nvSpPr>
          <p:cNvPr id="7" name="TextBox 6">
            <a:extLst>
              <a:ext uri="{FF2B5EF4-FFF2-40B4-BE49-F238E27FC236}">
                <a16:creationId xmlns:a16="http://schemas.microsoft.com/office/drawing/2014/main" id="{9ECEBF7A-CE02-217C-954B-8042D6576E72}"/>
              </a:ext>
            </a:extLst>
          </p:cNvPr>
          <p:cNvSpPr txBox="1"/>
          <p:nvPr/>
        </p:nvSpPr>
        <p:spPr>
          <a:xfrm>
            <a:off x="1828803" y="3748074"/>
            <a:ext cx="1768138" cy="307777"/>
          </a:xfrm>
          <a:prstGeom prst="rect">
            <a:avLst/>
          </a:prstGeom>
          <a:noFill/>
        </p:spPr>
        <p:txBody>
          <a:bodyPr wrap="square">
            <a:spAutoFit/>
          </a:bodyPr>
          <a:lstStyle/>
          <a:p>
            <a:r>
              <a:rPr lang="en-US" b="1" dirty="0">
                <a:solidFill>
                  <a:srgbClr val="FF0000"/>
                </a:solidFill>
                <a:latin typeface="+mj-lt"/>
                <a:cs typeface="Times New Roman" panose="02020603050405020304" pitchFamily="18" charset="0"/>
              </a:rPr>
              <a:t>Best 16 Segments</a:t>
            </a:r>
            <a:endParaRPr lang="en-IN" dirty="0"/>
          </a:p>
        </p:txBody>
      </p:sp>
    </p:spTree>
    <p:extLst>
      <p:ext uri="{BB962C8B-B14F-4D97-AF65-F5344CB8AC3E}">
        <p14:creationId xmlns:p14="http://schemas.microsoft.com/office/powerpoint/2010/main" val="39593821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19" name="Rectangles 9">
            <a:extLst>
              <a:ext uri="{FF2B5EF4-FFF2-40B4-BE49-F238E27FC236}">
                <a16:creationId xmlns:a16="http://schemas.microsoft.com/office/drawing/2014/main" id="{C31F974F-EFCB-4692-99A5-7A0E64BF32A4}"/>
              </a:ext>
            </a:extLst>
          </p:cNvPr>
          <p:cNvSpPr/>
          <p:nvPr/>
        </p:nvSpPr>
        <p:spPr>
          <a:xfrm>
            <a:off x="8682989" y="4840605"/>
            <a:ext cx="445295" cy="30289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marL="0" lvl="0" indent="0" algn="ctr" rtl="0">
              <a:spcBef>
                <a:spcPts val="0"/>
              </a:spcBef>
              <a:spcAft>
                <a:spcPts val="0"/>
              </a:spcAft>
              <a:buNone/>
            </a:pPr>
            <a:r>
              <a:rPr lang="en-US" altLang="en-US" sz="1800" dirty="0">
                <a:sym typeface="+mn-ea"/>
              </a:rPr>
              <a:t>29</a:t>
            </a:r>
            <a:endParaRPr lang="en-IN" altLang="en-US" sz="1800" dirty="0">
              <a:sym typeface="+mn-ea"/>
            </a:endParaRPr>
          </a:p>
        </p:txBody>
      </p:sp>
      <p:pic>
        <p:nvPicPr>
          <p:cNvPr id="6" name="Picture 5">
            <a:extLst>
              <a:ext uri="{FF2B5EF4-FFF2-40B4-BE49-F238E27FC236}">
                <a16:creationId xmlns:a16="http://schemas.microsoft.com/office/drawing/2014/main" id="{4B22C8AE-5C2B-4F64-8ADA-F33A7943E549}"/>
              </a:ext>
            </a:extLst>
          </p:cNvPr>
          <p:cNvPicPr>
            <a:picLocks noChangeAspect="1"/>
          </p:cNvPicPr>
          <p:nvPr/>
        </p:nvPicPr>
        <p:blipFill rotWithShape="1">
          <a:blip r:embed="rId3"/>
          <a:srcRect r="2292"/>
          <a:stretch/>
        </p:blipFill>
        <p:spPr>
          <a:xfrm>
            <a:off x="448149" y="677888"/>
            <a:ext cx="8234840" cy="4379981"/>
          </a:xfrm>
          <a:prstGeom prst="rect">
            <a:avLst/>
          </a:prstGeom>
        </p:spPr>
      </p:pic>
      <p:sp>
        <p:nvSpPr>
          <p:cNvPr id="7" name="文本框 85">
            <a:extLst>
              <a:ext uri="{FF2B5EF4-FFF2-40B4-BE49-F238E27FC236}">
                <a16:creationId xmlns:a16="http://schemas.microsoft.com/office/drawing/2014/main" id="{2E67BAFF-1E02-41F2-A6FE-BCBFC8A1A58D}"/>
              </a:ext>
            </a:extLst>
          </p:cNvPr>
          <p:cNvSpPr txBox="1"/>
          <p:nvPr/>
        </p:nvSpPr>
        <p:spPr>
          <a:xfrm>
            <a:off x="57143" y="278607"/>
            <a:ext cx="7472366" cy="348813"/>
          </a:xfrm>
          <a:prstGeom prst="rect">
            <a:avLst/>
          </a:prstGeom>
          <a:noFill/>
        </p:spPr>
        <p:txBody>
          <a:bodyPr wrap="square" rtlCol="0">
            <a:spAutoFit/>
          </a:bodyPr>
          <a:lstStyle/>
          <a:p>
            <a:pPr algn="ctr">
              <a:lnSpc>
                <a:spcPts val="2000"/>
              </a:lnSpc>
              <a:spcBef>
                <a:spcPts val="0"/>
              </a:spcBef>
              <a:spcAft>
                <a:spcPts val="0"/>
              </a:spcAft>
            </a:pPr>
            <a:r>
              <a:rPr lang="en-IN" altLang="en-US" sz="1800" b="1" kern="1200" dirty="0">
                <a:solidFill>
                  <a:srgbClr val="342B02"/>
                </a:solidFill>
                <a:ea typeface="华文中宋"/>
                <a:sym typeface="Times New Roman" panose="02020603050405020304"/>
              </a:rPr>
              <a:t>A small part of Relabelled Segmented image (512 x 217)</a:t>
            </a:r>
            <a:endParaRPr lang="en-IN" altLang="en-US" sz="1800" b="1" kern="1200" dirty="0">
              <a:solidFill>
                <a:srgbClr val="342B02"/>
              </a:solidFill>
              <a:latin typeface="Arial" panose="020B0604020202020204"/>
              <a:ea typeface="华文中宋"/>
              <a:cs typeface="Arial" panose="020B0604020202020204"/>
              <a:sym typeface="Times New Roman" panose="02020603050405020304"/>
            </a:endParaRPr>
          </a:p>
        </p:txBody>
      </p:sp>
      <p:sp>
        <p:nvSpPr>
          <p:cNvPr id="8" name="TextBox 7">
            <a:extLst>
              <a:ext uri="{FF2B5EF4-FFF2-40B4-BE49-F238E27FC236}">
                <a16:creationId xmlns:a16="http://schemas.microsoft.com/office/drawing/2014/main" id="{E9517BF4-6959-4739-B14A-E7B3586EA838}"/>
              </a:ext>
            </a:extLst>
          </p:cNvPr>
          <p:cNvSpPr txBox="1"/>
          <p:nvPr/>
        </p:nvSpPr>
        <p:spPr>
          <a:xfrm>
            <a:off x="7233101" y="278140"/>
            <a:ext cx="2025252" cy="307777"/>
          </a:xfrm>
          <a:prstGeom prst="rect">
            <a:avLst/>
          </a:prstGeom>
          <a:noFill/>
        </p:spPr>
        <p:txBody>
          <a:bodyPr wrap="square">
            <a:spAutoFit/>
          </a:bodyPr>
          <a:lstStyle/>
          <a:p>
            <a:r>
              <a:rPr lang="en-US" b="1" dirty="0"/>
              <a:t> Total 16 Segments</a:t>
            </a:r>
            <a:endParaRPr lang="en-IN" sz="1400" b="1" dirty="0"/>
          </a:p>
        </p:txBody>
      </p:sp>
    </p:spTree>
    <p:extLst>
      <p:ext uri="{BB962C8B-B14F-4D97-AF65-F5344CB8AC3E}">
        <p14:creationId xmlns:p14="http://schemas.microsoft.com/office/powerpoint/2010/main" val="3020857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5" name="文本框 85">
            <a:extLst>
              <a:ext uri="{FF2B5EF4-FFF2-40B4-BE49-F238E27FC236}">
                <a16:creationId xmlns:a16="http://schemas.microsoft.com/office/drawing/2014/main" id="{BFFB7350-0EA5-4E5E-9B85-E32B22637D16}"/>
              </a:ext>
            </a:extLst>
          </p:cNvPr>
          <p:cNvSpPr txBox="1"/>
          <p:nvPr/>
        </p:nvSpPr>
        <p:spPr>
          <a:xfrm>
            <a:off x="2919095" y="134857"/>
            <a:ext cx="2527935" cy="347345"/>
          </a:xfrm>
          <a:prstGeom prst="rect">
            <a:avLst/>
          </a:prstGeom>
          <a:noFill/>
        </p:spPr>
        <p:txBody>
          <a:bodyPr wrap="square" rtlCol="0">
            <a:spAutoFit/>
          </a:bodyPr>
          <a:lstStyle/>
          <a:p>
            <a:pPr algn="ctr">
              <a:lnSpc>
                <a:spcPts val="2000"/>
              </a:lnSpc>
              <a:spcBef>
                <a:spcPts val="0"/>
              </a:spcBef>
              <a:spcAft>
                <a:spcPts val="0"/>
              </a:spcAft>
            </a:pPr>
            <a:r>
              <a:rPr lang="en-IN" altLang="en-US" sz="2000" b="1" kern="1200" dirty="0">
                <a:solidFill>
                  <a:srgbClr val="342B02"/>
                </a:solidFill>
                <a:latin typeface="Arial" panose="020B0604020202020204"/>
                <a:ea typeface="华文中宋"/>
                <a:cs typeface="Arial" panose="020B0604020202020204"/>
                <a:sym typeface="Times New Roman" panose="02020603050405020304"/>
              </a:rPr>
              <a:t>Introduction</a:t>
            </a:r>
          </a:p>
        </p:txBody>
      </p:sp>
      <p:sp>
        <p:nvSpPr>
          <p:cNvPr id="10" name="TextBox 9">
            <a:extLst>
              <a:ext uri="{FF2B5EF4-FFF2-40B4-BE49-F238E27FC236}">
                <a16:creationId xmlns:a16="http://schemas.microsoft.com/office/drawing/2014/main" id="{7923B433-BC03-415A-8C2A-9DFFB508DC25}"/>
              </a:ext>
            </a:extLst>
          </p:cNvPr>
          <p:cNvSpPr txBox="1"/>
          <p:nvPr/>
        </p:nvSpPr>
        <p:spPr>
          <a:xfrm>
            <a:off x="193729" y="893277"/>
            <a:ext cx="8384583" cy="1169551"/>
          </a:xfrm>
          <a:prstGeom prst="rect">
            <a:avLst/>
          </a:prstGeom>
          <a:noFill/>
        </p:spPr>
        <p:txBody>
          <a:bodyPr wrap="square">
            <a:spAutoFit/>
          </a:bodyPr>
          <a:lstStyle/>
          <a:p>
            <a:pPr marL="285750" marR="0" indent="-285750" algn="just">
              <a:spcBef>
                <a:spcPts val="0"/>
              </a:spcBef>
              <a:spcAft>
                <a:spcPts val="0"/>
              </a:spcAft>
              <a:buFont typeface="Arial" panose="020B0604020202020204" pitchFamily="34" charset="0"/>
              <a:buChar char="•"/>
            </a:pPr>
            <a:r>
              <a:rPr lang="en-US" altLang="zh-CN" dirty="0">
                <a:latin typeface="Times New Roman" panose="02020603050405020304" charset="0"/>
                <a:ea typeface="SimSun" panose="02010600030101010101" pitchFamily="2" charset="-122"/>
                <a:cs typeface="Times New Roman" panose="02020603050405020304" charset="0"/>
                <a:sym typeface="Times New Roman" panose="02020603050405020304"/>
              </a:rPr>
              <a:t>Remote sensing systems are a very important source of information for GIS, as they provide access to </a:t>
            </a:r>
            <a:r>
              <a:rPr lang="en-US" altLang="zh-CN" dirty="0" err="1">
                <a:latin typeface="Times New Roman" panose="02020603050405020304" charset="0"/>
                <a:ea typeface="SimSun" panose="02010600030101010101" pitchFamily="2" charset="-122"/>
                <a:cs typeface="Times New Roman" panose="02020603050405020304" charset="0"/>
                <a:sym typeface="Times New Roman" panose="02020603050405020304"/>
              </a:rPr>
              <a:t>spatio</a:t>
            </a:r>
            <a:r>
              <a:rPr lang="en-US" altLang="zh-CN" dirty="0">
                <a:latin typeface="Times New Roman" panose="02020603050405020304" charset="0"/>
                <a:ea typeface="SimSun" panose="02010600030101010101" pitchFamily="2" charset="-122"/>
                <a:cs typeface="Times New Roman" panose="02020603050405020304" charset="0"/>
                <a:sym typeface="Times New Roman" panose="02020603050405020304"/>
              </a:rPr>
              <a:t>-temporal information on surface processes on scales ranging from regional to global. </a:t>
            </a:r>
          </a:p>
          <a:p>
            <a:pPr marL="285750" marR="0" indent="-285750" algn="just">
              <a:spcBef>
                <a:spcPts val="0"/>
              </a:spcBef>
              <a:spcAft>
                <a:spcPts val="0"/>
              </a:spcAft>
              <a:buFont typeface="Arial" panose="020B0604020202020204" pitchFamily="34" charset="0"/>
              <a:buChar char="•"/>
            </a:pPr>
            <a:r>
              <a:rPr lang="en-US" altLang="zh-CN" dirty="0">
                <a:latin typeface="Times New Roman" panose="02020603050405020304" charset="0"/>
                <a:ea typeface="SimSun" panose="02010600030101010101" pitchFamily="2" charset="-122"/>
                <a:cs typeface="Times New Roman" panose="02020603050405020304" charset="0"/>
                <a:sym typeface="Times New Roman" panose="02020603050405020304"/>
              </a:rPr>
              <a:t>The spatial data generally is in the form of maps, which could be showing topography, geology, soil types, forest and vegetation, land use, water resource availability etc., stored as layers in a digital form. </a:t>
            </a:r>
          </a:p>
          <a:p>
            <a:pPr marL="285750" marR="0" indent="-285750" algn="just">
              <a:spcBef>
                <a:spcPts val="0"/>
              </a:spcBef>
              <a:spcAft>
                <a:spcPts val="0"/>
              </a:spcAft>
              <a:buFont typeface="Arial" panose="020B0604020202020204" pitchFamily="34" charset="0"/>
              <a:buChar char="•"/>
            </a:pPr>
            <a:r>
              <a:rPr lang="en-US" altLang="zh-CN" dirty="0">
                <a:latin typeface="Times New Roman" panose="02020603050405020304" charset="0"/>
                <a:ea typeface="SimSun" panose="02010600030101010101" pitchFamily="2" charset="-122"/>
                <a:cs typeface="Times New Roman" panose="02020603050405020304" charset="0"/>
                <a:sym typeface="Times New Roman" panose="02020603050405020304"/>
              </a:rPr>
              <a:t>Integrating many layers of data in a computer can easily generate new thematic maps.</a:t>
            </a:r>
          </a:p>
        </p:txBody>
      </p:sp>
      <p:sp>
        <p:nvSpPr>
          <p:cNvPr id="13" name="文本框 104">
            <a:extLst>
              <a:ext uri="{FF2B5EF4-FFF2-40B4-BE49-F238E27FC236}">
                <a16:creationId xmlns:a16="http://schemas.microsoft.com/office/drawing/2014/main" id="{FE7DC4A2-A02E-471D-AA7D-201719918ECE}"/>
              </a:ext>
            </a:extLst>
          </p:cNvPr>
          <p:cNvSpPr txBox="1"/>
          <p:nvPr/>
        </p:nvSpPr>
        <p:spPr>
          <a:xfrm>
            <a:off x="142871" y="418713"/>
            <a:ext cx="8801104" cy="552054"/>
          </a:xfrm>
          <a:prstGeom prst="foldedCorner">
            <a:avLst>
              <a:gd name="adj" fmla="val 0"/>
            </a:avLst>
          </a:prstGeom>
          <a:noFill/>
          <a:ln w="6350">
            <a:noFill/>
          </a:ln>
        </p:spPr>
        <p:txBody>
          <a:bodyPr rot="0" spcFirstLastPara="0" vert="horz" wrap="square" lIns="91440" tIns="45720" rIns="91440" bIns="45720" numCol="1" spcCol="0" rtlCol="0" fromWordArt="0" anchor="t" anchorCtr="0" forceAA="0" compatLnSpc="1">
            <a:noAutofit/>
          </a:bodyPr>
          <a:lstStyle/>
          <a:p>
            <a:pPr marL="0" marR="0" algn="just">
              <a:spcBef>
                <a:spcPts val="0"/>
              </a:spcBef>
              <a:spcAft>
                <a:spcPts val="0"/>
              </a:spcAft>
            </a:pPr>
            <a:r>
              <a:rPr lang="en-US" altLang="zh-CN" dirty="0">
                <a:latin typeface="Times New Roman" panose="02020603050405020304" charset="0"/>
                <a:ea typeface="SimSun" panose="02010600030101010101" pitchFamily="2" charset="-122"/>
                <a:cs typeface="Times New Roman" panose="02020603050405020304" charset="0"/>
                <a:sym typeface="Times New Roman" panose="02020603050405020304"/>
              </a:rPr>
              <a:t>Remote sensing refers to obtaining information about an object, area, or phenomenon through the analysis of data acquired by a device that is not in contact with the object, area, or phenomenon under investigation. </a:t>
            </a:r>
          </a:p>
        </p:txBody>
      </p:sp>
      <p:pic>
        <p:nvPicPr>
          <p:cNvPr id="3" name="Picture 2">
            <a:extLst>
              <a:ext uri="{FF2B5EF4-FFF2-40B4-BE49-F238E27FC236}">
                <a16:creationId xmlns:a16="http://schemas.microsoft.com/office/drawing/2014/main" id="{E9CA3C41-4EE8-4566-A7C5-1F9EB7EF36C3}"/>
              </a:ext>
            </a:extLst>
          </p:cNvPr>
          <p:cNvPicPr>
            <a:picLocks noChangeAspect="1"/>
          </p:cNvPicPr>
          <p:nvPr/>
        </p:nvPicPr>
        <p:blipFill>
          <a:blip r:embed="rId3"/>
          <a:stretch>
            <a:fillRect/>
          </a:stretch>
        </p:blipFill>
        <p:spPr>
          <a:xfrm>
            <a:off x="4409269" y="2069801"/>
            <a:ext cx="4632294" cy="2605666"/>
          </a:xfrm>
          <a:prstGeom prst="rect">
            <a:avLst/>
          </a:prstGeom>
        </p:spPr>
      </p:pic>
      <p:pic>
        <p:nvPicPr>
          <p:cNvPr id="6" name="Picture 5">
            <a:extLst>
              <a:ext uri="{FF2B5EF4-FFF2-40B4-BE49-F238E27FC236}">
                <a16:creationId xmlns:a16="http://schemas.microsoft.com/office/drawing/2014/main" id="{D58DE23D-0543-4BAC-8518-B00E6C25BECC}"/>
              </a:ext>
            </a:extLst>
          </p:cNvPr>
          <p:cNvPicPr>
            <a:picLocks noChangeAspect="1"/>
          </p:cNvPicPr>
          <p:nvPr/>
        </p:nvPicPr>
        <p:blipFill>
          <a:blip r:embed="rId4"/>
          <a:stretch>
            <a:fillRect/>
          </a:stretch>
        </p:blipFill>
        <p:spPr>
          <a:xfrm>
            <a:off x="61989" y="2126690"/>
            <a:ext cx="4309881" cy="2422064"/>
          </a:xfrm>
          <a:prstGeom prst="rect">
            <a:avLst/>
          </a:prstGeom>
        </p:spPr>
      </p:pic>
      <p:sp>
        <p:nvSpPr>
          <p:cNvPr id="9" name="TextBox 8">
            <a:extLst>
              <a:ext uri="{FF2B5EF4-FFF2-40B4-BE49-F238E27FC236}">
                <a16:creationId xmlns:a16="http://schemas.microsoft.com/office/drawing/2014/main" id="{1ACCC64C-D060-4D8D-87EE-B506377DD64F}"/>
              </a:ext>
            </a:extLst>
          </p:cNvPr>
          <p:cNvSpPr txBox="1"/>
          <p:nvPr/>
        </p:nvSpPr>
        <p:spPr>
          <a:xfrm>
            <a:off x="47660" y="4533747"/>
            <a:ext cx="4309881" cy="492443"/>
          </a:xfrm>
          <a:prstGeom prst="rect">
            <a:avLst/>
          </a:prstGeom>
          <a:noFill/>
          <a:ln>
            <a:solidFill>
              <a:schemeClr val="tx1"/>
            </a:solidFill>
          </a:ln>
        </p:spPr>
        <p:txBody>
          <a:bodyPr wrap="square" rtlCol="0">
            <a:spAutoFit/>
          </a:bodyPr>
          <a:lstStyle/>
          <a:p>
            <a:pPr algn="ctr"/>
            <a:r>
              <a:rPr lang="en-US" sz="1300" dirty="0" err="1">
                <a:latin typeface="Times New Roman" panose="02020603050405020304" pitchFamily="18" charset="0"/>
                <a:cs typeface="Times New Roman" panose="02020603050405020304" pitchFamily="18" charset="0"/>
              </a:rPr>
              <a:t>Bhuvan</a:t>
            </a:r>
            <a:r>
              <a:rPr lang="en-US" sz="1300" dirty="0">
                <a:latin typeface="Times New Roman" panose="02020603050405020304" pitchFamily="18" charset="0"/>
                <a:cs typeface="Times New Roman" panose="02020603050405020304" pitchFamily="18" charset="0"/>
              </a:rPr>
              <a:t>, is an Indian web based utility provides a set of map based content prepared by ISRO</a:t>
            </a:r>
            <a:endParaRPr lang="en-IN" sz="13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45AE9CEB-B358-4B9B-81BC-1DB766EBCA23}"/>
              </a:ext>
            </a:extLst>
          </p:cNvPr>
          <p:cNvSpPr txBox="1"/>
          <p:nvPr/>
        </p:nvSpPr>
        <p:spPr>
          <a:xfrm>
            <a:off x="4462114" y="4670649"/>
            <a:ext cx="4579449" cy="292388"/>
          </a:xfrm>
          <a:prstGeom prst="rect">
            <a:avLst/>
          </a:prstGeom>
          <a:noFill/>
          <a:ln>
            <a:solidFill>
              <a:schemeClr val="tx1"/>
            </a:solidFill>
          </a:ln>
        </p:spPr>
        <p:txBody>
          <a:bodyPr wrap="square" rtlCol="0">
            <a:spAutoFit/>
          </a:bodyPr>
          <a:lstStyle/>
          <a:p>
            <a:pPr algn="ctr"/>
            <a:r>
              <a:rPr lang="en-US" sz="1300" dirty="0">
                <a:latin typeface="Times New Roman" panose="02020603050405020304" pitchFamily="18" charset="0"/>
                <a:cs typeface="Times New Roman" panose="02020603050405020304" pitchFamily="18" charset="0"/>
              </a:rPr>
              <a:t>Land Use Land Cover data of the Ahmedabad city</a:t>
            </a:r>
            <a:endParaRPr lang="en-IN" sz="1300" dirty="0">
              <a:latin typeface="Times New Roman" panose="02020603050405020304" pitchFamily="18" charset="0"/>
              <a:cs typeface="Times New Roman" panose="02020603050405020304" pitchFamily="18" charset="0"/>
            </a:endParaRPr>
          </a:p>
        </p:txBody>
      </p:sp>
      <p:sp>
        <p:nvSpPr>
          <p:cNvPr id="14" name="Rectangles 9">
            <a:extLst>
              <a:ext uri="{FF2B5EF4-FFF2-40B4-BE49-F238E27FC236}">
                <a16:creationId xmlns:a16="http://schemas.microsoft.com/office/drawing/2014/main" id="{A025B7C4-BF2E-4268-BB9E-7026A14C7BC3}"/>
              </a:ext>
            </a:extLst>
          </p:cNvPr>
          <p:cNvSpPr/>
          <p:nvPr/>
        </p:nvSpPr>
        <p:spPr>
          <a:xfrm>
            <a:off x="8667749" y="4840605"/>
            <a:ext cx="445295" cy="30289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marL="0" lvl="0" indent="0" algn="ctr" rtl="0">
              <a:spcBef>
                <a:spcPts val="0"/>
              </a:spcBef>
              <a:spcAft>
                <a:spcPts val="0"/>
              </a:spcAft>
              <a:buNone/>
            </a:pPr>
            <a:r>
              <a:rPr lang="en-US" altLang="en-US" sz="1800" dirty="0">
                <a:sym typeface="+mn-ea"/>
              </a:rPr>
              <a:t>0</a:t>
            </a:r>
            <a:r>
              <a:rPr lang="en-IN" altLang="en-US" sz="1800" dirty="0">
                <a:sym typeface="+mn-ea"/>
              </a:rPr>
              <a:t>3</a:t>
            </a:r>
          </a:p>
        </p:txBody>
      </p:sp>
    </p:spTree>
    <p:extLst>
      <p:ext uri="{BB962C8B-B14F-4D97-AF65-F5344CB8AC3E}">
        <p14:creationId xmlns:p14="http://schemas.microsoft.com/office/powerpoint/2010/main" val="1367053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43" name="Rectangles 9">
            <a:extLst>
              <a:ext uri="{FF2B5EF4-FFF2-40B4-BE49-F238E27FC236}">
                <a16:creationId xmlns:a16="http://schemas.microsoft.com/office/drawing/2014/main" id="{451768BA-223B-46B1-9A82-E4BDB4478A1A}"/>
              </a:ext>
            </a:extLst>
          </p:cNvPr>
          <p:cNvSpPr/>
          <p:nvPr/>
        </p:nvSpPr>
        <p:spPr>
          <a:xfrm>
            <a:off x="8698705" y="4840605"/>
            <a:ext cx="445295" cy="30289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marL="0" lvl="0" indent="0" algn="ctr" rtl="0">
              <a:spcBef>
                <a:spcPts val="0"/>
              </a:spcBef>
              <a:spcAft>
                <a:spcPts val="0"/>
              </a:spcAft>
              <a:buNone/>
            </a:pPr>
            <a:r>
              <a:rPr lang="en-US" altLang="en-US" sz="1800" dirty="0">
                <a:sym typeface="+mn-ea"/>
              </a:rPr>
              <a:t>30</a:t>
            </a:r>
            <a:endParaRPr lang="en-IN" altLang="en-US" sz="1800" dirty="0">
              <a:sym typeface="+mn-ea"/>
            </a:endParaRPr>
          </a:p>
        </p:txBody>
      </p:sp>
      <p:sp>
        <p:nvSpPr>
          <p:cNvPr id="13" name="文本框 85">
            <a:extLst>
              <a:ext uri="{FF2B5EF4-FFF2-40B4-BE49-F238E27FC236}">
                <a16:creationId xmlns:a16="http://schemas.microsoft.com/office/drawing/2014/main" id="{AB9F0591-7B98-4CB4-8731-9AFD55A6FF21}"/>
              </a:ext>
            </a:extLst>
          </p:cNvPr>
          <p:cNvSpPr txBox="1"/>
          <p:nvPr/>
        </p:nvSpPr>
        <p:spPr>
          <a:xfrm>
            <a:off x="2800350" y="125410"/>
            <a:ext cx="3613150" cy="348813"/>
          </a:xfrm>
          <a:prstGeom prst="rect">
            <a:avLst/>
          </a:prstGeom>
          <a:noFill/>
        </p:spPr>
        <p:txBody>
          <a:bodyPr wrap="square" rtlCol="0">
            <a:spAutoFit/>
          </a:bodyPr>
          <a:lstStyle/>
          <a:p>
            <a:pPr algn="ctr">
              <a:lnSpc>
                <a:spcPts val="2000"/>
              </a:lnSpc>
              <a:spcBef>
                <a:spcPts val="0"/>
              </a:spcBef>
              <a:spcAft>
                <a:spcPts val="0"/>
              </a:spcAft>
            </a:pPr>
            <a:r>
              <a:rPr lang="en-IN" altLang="en-US" sz="2000" b="1" kern="1200" dirty="0">
                <a:solidFill>
                  <a:srgbClr val="342B02"/>
                </a:solidFill>
                <a:ea typeface="华文中宋"/>
                <a:sym typeface="Times New Roman" panose="02020603050405020304"/>
              </a:rPr>
              <a:t>Results And Discussion</a:t>
            </a:r>
            <a:endParaRPr lang="en-IN" altLang="en-US" sz="2000" b="1" kern="1200" dirty="0">
              <a:solidFill>
                <a:srgbClr val="342B02"/>
              </a:solidFill>
              <a:latin typeface="Arial" panose="020B0604020202020204"/>
              <a:ea typeface="华文中宋"/>
              <a:cs typeface="Arial" panose="020B0604020202020204"/>
              <a:sym typeface="Times New Roman" panose="02020603050405020304"/>
            </a:endParaRPr>
          </a:p>
        </p:txBody>
      </p:sp>
      <p:grpSp>
        <p:nvGrpSpPr>
          <p:cNvPr id="2" name="Group 1">
            <a:extLst>
              <a:ext uri="{FF2B5EF4-FFF2-40B4-BE49-F238E27FC236}">
                <a16:creationId xmlns:a16="http://schemas.microsoft.com/office/drawing/2014/main" id="{91985BFE-4071-7D67-B186-25E3B482A8EB}"/>
              </a:ext>
            </a:extLst>
          </p:cNvPr>
          <p:cNvGrpSpPr/>
          <p:nvPr/>
        </p:nvGrpSpPr>
        <p:grpSpPr>
          <a:xfrm>
            <a:off x="850106" y="392906"/>
            <a:ext cx="6922135" cy="4625184"/>
            <a:chOff x="1211955" y="613078"/>
            <a:chExt cx="6038015" cy="3977958"/>
          </a:xfrm>
        </p:grpSpPr>
        <p:pic>
          <p:nvPicPr>
            <p:cNvPr id="3" name="Picture 2">
              <a:extLst>
                <a:ext uri="{FF2B5EF4-FFF2-40B4-BE49-F238E27FC236}">
                  <a16:creationId xmlns:a16="http://schemas.microsoft.com/office/drawing/2014/main" id="{CA8CEAB2-A793-FCEB-B77C-7D4E2AC86699}"/>
                </a:ext>
              </a:extLst>
            </p:cNvPr>
            <p:cNvPicPr>
              <a:picLocks noChangeAspect="1"/>
            </p:cNvPicPr>
            <p:nvPr/>
          </p:nvPicPr>
          <p:blipFill>
            <a:blip r:embed="rId3"/>
            <a:stretch>
              <a:fillRect/>
            </a:stretch>
          </p:blipFill>
          <p:spPr>
            <a:xfrm>
              <a:off x="4756763" y="613078"/>
              <a:ext cx="1351791" cy="2944374"/>
            </a:xfrm>
            <a:prstGeom prst="rect">
              <a:avLst/>
            </a:prstGeom>
          </p:spPr>
        </p:pic>
        <p:sp>
          <p:nvSpPr>
            <p:cNvPr id="6" name="TextBox 5">
              <a:extLst>
                <a:ext uri="{FF2B5EF4-FFF2-40B4-BE49-F238E27FC236}">
                  <a16:creationId xmlns:a16="http://schemas.microsoft.com/office/drawing/2014/main" id="{4E564D80-43B9-C20C-0FF9-1E7CBD6D940F}"/>
                </a:ext>
              </a:extLst>
            </p:cNvPr>
            <p:cNvSpPr txBox="1"/>
            <p:nvPr/>
          </p:nvSpPr>
          <p:spPr>
            <a:xfrm>
              <a:off x="1294810" y="3461683"/>
              <a:ext cx="5955160" cy="264708"/>
            </a:xfrm>
            <a:prstGeom prst="rect">
              <a:avLst/>
            </a:prstGeom>
            <a:noFill/>
            <a:ln>
              <a:noFill/>
            </a:ln>
          </p:spPr>
          <p:txBody>
            <a:bodyPr wrap="square" rtlCol="0">
              <a:spAutoFit/>
            </a:bodyPr>
            <a:lstStyle/>
            <a:p>
              <a:pPr algn="ctr"/>
              <a:r>
                <a:rPr lang="en-US" dirty="0"/>
                <a:t>  Salinas               </a:t>
              </a:r>
              <a:r>
                <a:rPr lang="en-US" i="1" dirty="0" err="1"/>
                <a:t>k_</a:t>
              </a:r>
              <a:r>
                <a:rPr lang="en-US" dirty="0" err="1"/>
                <a:t>seg</a:t>
              </a:r>
              <a:r>
                <a:rPr lang="en-US" dirty="0"/>
                <a:t>             </a:t>
              </a:r>
              <a:r>
                <a:rPr lang="en-US" i="1" dirty="0" err="1"/>
                <a:t>k_</a:t>
              </a:r>
              <a:r>
                <a:rPr lang="en-US" dirty="0" err="1"/>
                <a:t>seg</a:t>
              </a:r>
              <a:r>
                <a:rPr lang="en-US" dirty="0"/>
                <a:t> +  </a:t>
              </a:r>
              <a:r>
                <a:rPr lang="en-US" i="1" dirty="0"/>
                <a:t>LBS</a:t>
              </a:r>
              <a:r>
                <a:rPr lang="en-US" i="1" baseline="-25000" dirty="0"/>
                <a:t>R</a:t>
              </a:r>
              <a:r>
                <a:rPr lang="en-US" dirty="0"/>
                <a:t>             proposed            Reference  </a:t>
              </a:r>
              <a:r>
                <a:rPr lang="en-US" dirty="0">
                  <a:solidFill>
                    <a:schemeClr val="bg1"/>
                  </a:solidFill>
                </a:rPr>
                <a:t>.</a:t>
              </a:r>
              <a:endParaRPr lang="en-IN" dirty="0">
                <a:solidFill>
                  <a:schemeClr val="bg1"/>
                </a:solidFill>
              </a:endParaRPr>
            </a:p>
          </p:txBody>
        </p:sp>
        <p:pic>
          <p:nvPicPr>
            <p:cNvPr id="7" name="Picture 6">
              <a:extLst>
                <a:ext uri="{FF2B5EF4-FFF2-40B4-BE49-F238E27FC236}">
                  <a16:creationId xmlns:a16="http://schemas.microsoft.com/office/drawing/2014/main" id="{53225955-68ED-8592-5FA1-10CE4C5D7A68}"/>
                </a:ext>
              </a:extLst>
            </p:cNvPr>
            <p:cNvPicPr>
              <a:picLocks/>
            </p:cNvPicPr>
            <p:nvPr/>
          </p:nvPicPr>
          <p:blipFill rotWithShape="1">
            <a:blip r:embed="rId4"/>
            <a:srcRect l="485" t="917" r="1058" b="888"/>
            <a:stretch/>
          </p:blipFill>
          <p:spPr>
            <a:xfrm>
              <a:off x="1211955" y="709852"/>
              <a:ext cx="1161288" cy="2752344"/>
            </a:xfrm>
            <a:prstGeom prst="rect">
              <a:avLst/>
            </a:prstGeom>
          </p:spPr>
        </p:pic>
        <p:pic>
          <p:nvPicPr>
            <p:cNvPr id="8" name="Picture 7">
              <a:extLst>
                <a:ext uri="{FF2B5EF4-FFF2-40B4-BE49-F238E27FC236}">
                  <a16:creationId xmlns:a16="http://schemas.microsoft.com/office/drawing/2014/main" id="{94E92B89-79FA-D14B-5071-ED6ACE9A707E}"/>
                </a:ext>
              </a:extLst>
            </p:cNvPr>
            <p:cNvPicPr>
              <a:picLocks/>
            </p:cNvPicPr>
            <p:nvPr/>
          </p:nvPicPr>
          <p:blipFill rotWithShape="1">
            <a:blip r:embed="rId5"/>
            <a:srcRect l="6773" t="3103" r="5764" b="2824"/>
            <a:stretch/>
          </p:blipFill>
          <p:spPr>
            <a:xfrm>
              <a:off x="2421649" y="709852"/>
              <a:ext cx="1161288" cy="2752344"/>
            </a:xfrm>
            <a:prstGeom prst="rect">
              <a:avLst/>
            </a:prstGeom>
          </p:spPr>
        </p:pic>
        <p:pic>
          <p:nvPicPr>
            <p:cNvPr id="9" name="Picture 8">
              <a:extLst>
                <a:ext uri="{FF2B5EF4-FFF2-40B4-BE49-F238E27FC236}">
                  <a16:creationId xmlns:a16="http://schemas.microsoft.com/office/drawing/2014/main" id="{3253B095-49BD-B1F2-E592-BEDC3C73799A}"/>
                </a:ext>
              </a:extLst>
            </p:cNvPr>
            <p:cNvPicPr>
              <a:picLocks noChangeAspect="1"/>
            </p:cNvPicPr>
            <p:nvPr/>
          </p:nvPicPr>
          <p:blipFill rotWithShape="1">
            <a:blip r:embed="rId6"/>
            <a:srcRect l="7403" t="3093" r="6816" b="3352"/>
            <a:stretch/>
          </p:blipFill>
          <p:spPr>
            <a:xfrm>
              <a:off x="3639497" y="709625"/>
              <a:ext cx="1159601" cy="2754630"/>
            </a:xfrm>
            <a:prstGeom prst="rect">
              <a:avLst/>
            </a:prstGeom>
          </p:spPr>
        </p:pic>
        <p:pic>
          <p:nvPicPr>
            <p:cNvPr id="11" name="Picture 10">
              <a:extLst>
                <a:ext uri="{FF2B5EF4-FFF2-40B4-BE49-F238E27FC236}">
                  <a16:creationId xmlns:a16="http://schemas.microsoft.com/office/drawing/2014/main" id="{0BCF9719-1D37-9E15-4E09-D41139203075}"/>
                </a:ext>
              </a:extLst>
            </p:cNvPr>
            <p:cNvPicPr>
              <a:picLocks noChangeAspect="1"/>
            </p:cNvPicPr>
            <p:nvPr/>
          </p:nvPicPr>
          <p:blipFill>
            <a:blip r:embed="rId7"/>
            <a:stretch>
              <a:fillRect/>
            </a:stretch>
          </p:blipFill>
          <p:spPr>
            <a:xfrm>
              <a:off x="6090204" y="709852"/>
              <a:ext cx="1159766" cy="2750826"/>
            </a:xfrm>
            <a:prstGeom prst="rect">
              <a:avLst/>
            </a:prstGeom>
          </p:spPr>
        </p:pic>
        <p:pic>
          <p:nvPicPr>
            <p:cNvPr id="5" name="Picture 4">
              <a:extLst>
                <a:ext uri="{FF2B5EF4-FFF2-40B4-BE49-F238E27FC236}">
                  <a16:creationId xmlns:a16="http://schemas.microsoft.com/office/drawing/2014/main" id="{E15D4CFA-6C0B-C1C6-D04B-179BD6DE7B13}"/>
                </a:ext>
              </a:extLst>
            </p:cNvPr>
            <p:cNvPicPr>
              <a:picLocks noChangeAspect="1"/>
            </p:cNvPicPr>
            <p:nvPr/>
          </p:nvPicPr>
          <p:blipFill>
            <a:blip r:embed="rId8"/>
            <a:stretch>
              <a:fillRect/>
            </a:stretch>
          </p:blipFill>
          <p:spPr>
            <a:xfrm>
              <a:off x="1211955" y="3813068"/>
              <a:ext cx="6038015" cy="777968"/>
            </a:xfrm>
            <a:prstGeom prst="rect">
              <a:avLst/>
            </a:prstGeom>
          </p:spPr>
        </p:pic>
      </p:grpSp>
    </p:spTree>
    <p:extLst>
      <p:ext uri="{BB962C8B-B14F-4D97-AF65-F5344CB8AC3E}">
        <p14:creationId xmlns:p14="http://schemas.microsoft.com/office/powerpoint/2010/main" val="24078077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B6AA7B83-B22D-4829-B9DF-ECC737C6D558}"/>
              </a:ext>
            </a:extLst>
          </p:cNvPr>
          <p:cNvGraphicFramePr>
            <a:graphicFrameLocks noGrp="1"/>
          </p:cNvGraphicFramePr>
          <p:nvPr>
            <p:extLst>
              <p:ext uri="{D42A27DB-BD31-4B8C-83A1-F6EECF244321}">
                <p14:modId xmlns:p14="http://schemas.microsoft.com/office/powerpoint/2010/main" val="1993102957"/>
              </p:ext>
            </p:extLst>
          </p:nvPr>
        </p:nvGraphicFramePr>
        <p:xfrm>
          <a:off x="1042987" y="524232"/>
          <a:ext cx="6060994" cy="1508618"/>
        </p:xfrm>
        <a:graphic>
          <a:graphicData uri="http://schemas.openxmlformats.org/drawingml/2006/table">
            <a:tbl>
              <a:tblPr/>
              <a:tblGrid>
                <a:gridCol w="2774869">
                  <a:extLst>
                    <a:ext uri="{9D8B030D-6E8A-4147-A177-3AD203B41FA5}">
                      <a16:colId xmlns:a16="http://schemas.microsoft.com/office/drawing/2014/main" val="3664714281"/>
                    </a:ext>
                  </a:extLst>
                </a:gridCol>
                <a:gridCol w="1554415">
                  <a:extLst>
                    <a:ext uri="{9D8B030D-6E8A-4147-A177-3AD203B41FA5}">
                      <a16:colId xmlns:a16="http://schemas.microsoft.com/office/drawing/2014/main" val="3547314677"/>
                    </a:ext>
                  </a:extLst>
                </a:gridCol>
                <a:gridCol w="1731710">
                  <a:extLst>
                    <a:ext uri="{9D8B030D-6E8A-4147-A177-3AD203B41FA5}">
                      <a16:colId xmlns:a16="http://schemas.microsoft.com/office/drawing/2014/main" val="1386410825"/>
                    </a:ext>
                  </a:extLst>
                </a:gridCol>
              </a:tblGrid>
              <a:tr h="340013">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panose="020B0604020202020204"/>
                        <a:buNone/>
                        <a:tabLst/>
                        <a:defRPr/>
                      </a:pPr>
                      <a:r>
                        <a:rPr lang="en-IN" sz="1600" b="1" i="0" u="none" strike="noStrike" dirty="0">
                          <a:solidFill>
                            <a:srgbClr val="000000"/>
                          </a:solidFill>
                          <a:effectLst/>
                          <a:latin typeface="Calibri" panose="020F0502020204030204" pitchFamily="34" charset="0"/>
                        </a:rPr>
                        <a:t>Datasets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lang="en-IN" sz="1600" b="1" i="0" u="none" strike="noStrike" dirty="0">
                          <a:solidFill>
                            <a:srgbClr val="000000"/>
                          </a:solidFill>
                          <a:effectLst/>
                          <a:latin typeface="Calibri" panose="020F0502020204030204" pitchFamily="34" charset="0"/>
                        </a:rPr>
                        <a:t>Salinas</a:t>
                      </a:r>
                    </a:p>
                  </a:txBody>
                  <a:tcPr>
                    <a:lnL w="12700" cap="flat" cmpd="sng" algn="ctr">
                      <a:solidFill>
                        <a:srgbClr val="000000"/>
                      </a:solidFill>
                      <a:prstDash val="solid"/>
                      <a:round/>
                      <a:headEnd type="none" w="med" len="med"/>
                      <a:tailEnd type="none" w="med" len="med"/>
                    </a:lnL>
                  </a:tcPr>
                </a:tc>
                <a:tc hMerge="1">
                  <a:txBody>
                    <a:bodyPr/>
                    <a:lstStyle/>
                    <a:p>
                      <a:endParaRPr lang="en-IN"/>
                    </a:p>
                  </a:txBody>
                  <a:tcPr/>
                </a:tc>
                <a:extLst>
                  <a:ext uri="{0D108BD9-81ED-4DB2-BD59-A6C34878D82A}">
                    <a16:rowId xmlns:a16="http://schemas.microsoft.com/office/drawing/2014/main" val="1516476003"/>
                  </a:ext>
                </a:extLst>
              </a:tr>
              <a:tr h="275325">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panose="020B0604020202020204"/>
                        <a:buNone/>
                        <a:tabLst/>
                        <a:defRPr/>
                      </a:pPr>
                      <a:r>
                        <a:rPr lang="en-US" sz="1500" b="1" i="0" u="none" strike="noStrike" dirty="0">
                          <a:solidFill>
                            <a:srgbClr val="000000"/>
                          </a:solidFill>
                          <a:effectLst/>
                          <a:latin typeface="Calibri" panose="020F0502020204030204" pitchFamily="34" charset="0"/>
                        </a:rPr>
                        <a:t>M</a:t>
                      </a:r>
                      <a:r>
                        <a:rPr lang="en-IN" sz="1500" b="1" i="0" u="none" strike="noStrike" dirty="0" err="1">
                          <a:solidFill>
                            <a:srgbClr val="000000"/>
                          </a:solidFill>
                          <a:effectLst/>
                          <a:latin typeface="Calibri" panose="020F0502020204030204" pitchFamily="34" charset="0"/>
                        </a:rPr>
                        <a:t>ethods</a:t>
                      </a:r>
                      <a:endParaRPr lang="en-IN" sz="1500" b="1" i="0" u="none" strike="noStrike" dirty="0">
                        <a:solidFill>
                          <a:srgbClr val="000000"/>
                        </a:solidFill>
                        <a:effectLst/>
                        <a:latin typeface="Calibri" panose="020F0502020204030204" pitchFamily="34" charset="0"/>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500" b="1" i="0" u="none" strike="noStrike" dirty="0">
                          <a:solidFill>
                            <a:srgbClr val="000000"/>
                          </a:solidFill>
                          <a:effectLst/>
                          <a:latin typeface="Calibri" panose="020F0502020204030204" pitchFamily="34" charset="0"/>
                        </a:rPr>
                        <a:t>NMI</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tc>
                  <a:txBody>
                    <a:bodyPr/>
                    <a:lstStyle/>
                    <a:p>
                      <a:pPr algn="ctr" fontAlgn="ctr"/>
                      <a:r>
                        <a:rPr lang="en-IN" sz="1500" b="1" i="0" u="none" strike="noStrike" dirty="0">
                          <a:solidFill>
                            <a:srgbClr val="000000"/>
                          </a:solidFill>
                          <a:effectLst/>
                          <a:latin typeface="Calibri" panose="020F0502020204030204" pitchFamily="34" charset="0"/>
                        </a:rPr>
                        <a:t>Purity</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8652145"/>
                  </a:ext>
                </a:extLst>
              </a:tr>
              <a:tr h="224100">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panose="020B0604020202020204"/>
                        <a:buNone/>
                        <a:tabLst/>
                        <a:defRPr/>
                      </a:pPr>
                      <a:r>
                        <a:rPr lang="en-IN" sz="1400" i="1" u="none" strike="noStrike" dirty="0">
                          <a:solidFill>
                            <a:schemeClr val="tx1">
                              <a:lumMod val="50000"/>
                            </a:schemeClr>
                          </a:solidFill>
                          <a:effectLst/>
                        </a:rPr>
                        <a:t>k</a:t>
                      </a:r>
                      <a:r>
                        <a:rPr lang="en-IN" sz="1400" u="none" strike="noStrike" dirty="0">
                          <a:solidFill>
                            <a:schemeClr val="tx1">
                              <a:lumMod val="50000"/>
                            </a:schemeClr>
                          </a:solidFill>
                          <a:effectLst/>
                        </a:rPr>
                        <a:t>-means</a:t>
                      </a:r>
                      <a:endParaRPr lang="en-IN" sz="1400" b="0" i="0" u="none" strike="noStrike" dirty="0">
                        <a:solidFill>
                          <a:schemeClr val="tx1">
                            <a:lumMod val="50000"/>
                          </a:schemeClr>
                        </a:solidFill>
                        <a:effectLst/>
                        <a:latin typeface="Calibri" panose="020F0502020204030204" pitchFamily="34" charset="0"/>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ctr"/>
                      <a:r>
                        <a:rPr lang="en-IN" sz="1400" b="0" i="0" u="none" strike="noStrike" dirty="0">
                          <a:solidFill>
                            <a:srgbClr val="000000"/>
                          </a:solidFill>
                          <a:effectLst/>
                          <a:latin typeface="Calibri" panose="020F0502020204030204" pitchFamily="34" charset="0"/>
                        </a:rPr>
                        <a:t>0.7242</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ctr"/>
                      <a:r>
                        <a:rPr lang="en-IN" sz="1400" b="0" i="0" u="none" strike="noStrike" dirty="0">
                          <a:solidFill>
                            <a:srgbClr val="000000"/>
                          </a:solidFill>
                          <a:effectLst/>
                          <a:latin typeface="Calibri" panose="020F0502020204030204" pitchFamily="34" charset="0"/>
                        </a:rPr>
                        <a:t>0.6734</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extLst>
                  <a:ext uri="{0D108BD9-81ED-4DB2-BD59-A6C34878D82A}">
                    <a16:rowId xmlns:a16="http://schemas.microsoft.com/office/drawing/2014/main" val="365000926"/>
                  </a:ext>
                </a:extLst>
              </a:tr>
              <a:tr h="224100">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panose="020B0604020202020204"/>
                        <a:buNone/>
                        <a:tabLst/>
                        <a:defRPr/>
                      </a:pPr>
                      <a:r>
                        <a:rPr lang="en-US" sz="1400" b="0" i="1" u="none" strike="noStrike" cap="none" dirty="0">
                          <a:solidFill>
                            <a:schemeClr val="tx1">
                              <a:lumMod val="50000"/>
                            </a:schemeClr>
                          </a:solidFill>
                          <a:effectLst/>
                          <a:latin typeface="+mn-lt"/>
                          <a:ea typeface="+mn-ea"/>
                          <a:cs typeface="+mn-cs"/>
                          <a:sym typeface="Arial" panose="020B0604020202020204"/>
                        </a:rPr>
                        <a:t>k</a:t>
                      </a:r>
                      <a:r>
                        <a:rPr lang="en-IN" sz="1400" b="0" i="1" u="none" strike="noStrike" cap="none" dirty="0">
                          <a:solidFill>
                            <a:schemeClr val="tx1">
                              <a:lumMod val="50000"/>
                            </a:schemeClr>
                          </a:solidFill>
                          <a:effectLst/>
                          <a:latin typeface="+mn-lt"/>
                          <a:ea typeface="+mn-ea"/>
                          <a:cs typeface="+mn-cs"/>
                          <a:sym typeface="Arial" panose="020B0604020202020204"/>
                        </a:rPr>
                        <a:t>_</a:t>
                      </a:r>
                      <a:r>
                        <a:rPr lang="en-IN" sz="1400" b="0" i="0" u="none" strike="noStrike" cap="none" dirty="0">
                          <a:solidFill>
                            <a:schemeClr val="tx1">
                              <a:lumMod val="50000"/>
                            </a:schemeClr>
                          </a:solidFill>
                          <a:effectLst/>
                          <a:latin typeface="+mn-lt"/>
                          <a:ea typeface="+mn-ea"/>
                          <a:cs typeface="+mn-cs"/>
                          <a:sym typeface="Arial" panose="020B0604020202020204"/>
                        </a:rPr>
                        <a:t>seg</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IN" sz="1400" b="0" i="0" u="none" strike="noStrike" dirty="0">
                          <a:solidFill>
                            <a:srgbClr val="000000"/>
                          </a:solidFill>
                          <a:effectLst/>
                          <a:latin typeface="Calibri" panose="020F0502020204030204" pitchFamily="34" charset="0"/>
                        </a:rPr>
                        <a:t>0.7921</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IN" sz="1400" b="0" i="0" u="none" strike="noStrike" dirty="0">
                          <a:solidFill>
                            <a:srgbClr val="000000"/>
                          </a:solidFill>
                          <a:effectLst/>
                          <a:latin typeface="Calibri" panose="020F0502020204030204" pitchFamily="34" charset="0"/>
                        </a:rPr>
                        <a:t>0.6738</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260307791"/>
                  </a:ext>
                </a:extLst>
              </a:tr>
              <a:tr h="224100">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panose="020B0604020202020204"/>
                        <a:buNone/>
                        <a:tabLst/>
                        <a:defRPr/>
                      </a:pPr>
                      <a:r>
                        <a:rPr lang="en-US" sz="1400" b="0" i="1" u="none" strike="noStrike" cap="none" dirty="0">
                          <a:solidFill>
                            <a:schemeClr val="tx1">
                              <a:lumMod val="50000"/>
                            </a:schemeClr>
                          </a:solidFill>
                          <a:effectLst/>
                          <a:latin typeface="+mn-lt"/>
                          <a:ea typeface="+mn-ea"/>
                          <a:cs typeface="+mn-cs"/>
                          <a:sym typeface="Arial" panose="020B0604020202020204"/>
                        </a:rPr>
                        <a:t>k</a:t>
                      </a:r>
                      <a:r>
                        <a:rPr lang="en-IN" sz="1400" b="0" i="1" u="none" strike="noStrike" cap="none" dirty="0">
                          <a:solidFill>
                            <a:schemeClr val="tx1">
                              <a:lumMod val="50000"/>
                            </a:schemeClr>
                          </a:solidFill>
                          <a:effectLst/>
                          <a:latin typeface="+mn-lt"/>
                          <a:ea typeface="+mn-ea"/>
                          <a:cs typeface="+mn-cs"/>
                          <a:sym typeface="Arial" panose="020B0604020202020204"/>
                        </a:rPr>
                        <a:t>_</a:t>
                      </a:r>
                      <a:r>
                        <a:rPr lang="en-IN" sz="1400" b="0" i="0" u="none" strike="noStrike" cap="none" dirty="0">
                          <a:solidFill>
                            <a:schemeClr val="tx1">
                              <a:lumMod val="50000"/>
                            </a:schemeClr>
                          </a:solidFill>
                          <a:effectLst/>
                          <a:latin typeface="+mn-lt"/>
                          <a:ea typeface="+mn-ea"/>
                          <a:cs typeface="+mn-cs"/>
                          <a:sym typeface="Arial" panose="020B0604020202020204"/>
                        </a:rPr>
                        <a:t>seg + </a:t>
                      </a:r>
                      <a:r>
                        <a:rPr lang="en-IN" sz="1400" b="0" i="0" u="none" strike="noStrike" cap="none" baseline="0" dirty="0">
                          <a:solidFill>
                            <a:schemeClr val="tx1">
                              <a:lumMod val="50000"/>
                            </a:schemeClr>
                          </a:solidFill>
                          <a:effectLst/>
                          <a:latin typeface="+mn-lt"/>
                          <a:ea typeface="+mn-ea"/>
                          <a:cs typeface="+mn-cs"/>
                          <a:sym typeface="Arial" panose="020B0604020202020204"/>
                        </a:rPr>
                        <a:t>LBS</a:t>
                      </a:r>
                      <a:r>
                        <a:rPr lang="en-IN" sz="1400" b="0" i="0" u="none" strike="noStrike" cap="none" baseline="-25000" dirty="0">
                          <a:solidFill>
                            <a:schemeClr val="tx1">
                              <a:lumMod val="50000"/>
                            </a:schemeClr>
                          </a:solidFill>
                          <a:effectLst/>
                          <a:latin typeface="+mn-lt"/>
                          <a:ea typeface="+mn-ea"/>
                          <a:cs typeface="+mn-cs"/>
                          <a:sym typeface="Arial" panose="020B0604020202020204"/>
                        </a:rPr>
                        <a:t>R</a:t>
                      </a:r>
                      <a:r>
                        <a:rPr lang="en-IN" sz="1400" b="0" i="0" u="none" strike="noStrike" cap="none" dirty="0">
                          <a:solidFill>
                            <a:schemeClr val="tx1">
                              <a:lumMod val="50000"/>
                            </a:schemeClr>
                          </a:solidFill>
                          <a:effectLst/>
                          <a:latin typeface="+mn-lt"/>
                          <a:ea typeface="+mn-ea"/>
                          <a:cs typeface="+mn-cs"/>
                          <a:sym typeface="Arial" panose="020B0604020202020204"/>
                        </a:rPr>
                        <a:t>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IN" sz="1400" b="0" i="0" u="none" strike="noStrike" dirty="0">
                          <a:solidFill>
                            <a:schemeClr val="tx1">
                              <a:lumMod val="50000"/>
                            </a:schemeClr>
                          </a:solidFill>
                          <a:effectLst/>
                          <a:latin typeface="Calibri" panose="020F0502020204030204" pitchFamily="34" charset="0"/>
                          <a:cs typeface="Calibri" panose="020F0502020204030204" pitchFamily="34" charset="0"/>
                        </a:rPr>
                        <a:t>0.7932</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IN" sz="1400" b="0" i="0" u="none" strike="noStrike" dirty="0">
                          <a:solidFill>
                            <a:schemeClr val="tx1">
                              <a:lumMod val="50000"/>
                            </a:schemeClr>
                          </a:solidFill>
                          <a:effectLst/>
                          <a:latin typeface="Calibri" panose="020F0502020204030204" pitchFamily="34" charset="0"/>
                          <a:cs typeface="Calibri" panose="020F0502020204030204" pitchFamily="34" charset="0"/>
                        </a:rPr>
                        <a:t>0.6426</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518104884"/>
                  </a:ext>
                </a:extLst>
              </a:tr>
              <a:tr h="86507">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panose="020B0604020202020204"/>
                        <a:buNone/>
                        <a:tabLst/>
                        <a:defRPr/>
                      </a:pPr>
                      <a:r>
                        <a:rPr lang="en-US" sz="1400" b="1" i="0" u="none" strike="noStrike" dirty="0">
                          <a:solidFill>
                            <a:srgbClr val="000000"/>
                          </a:solidFill>
                          <a:effectLst/>
                          <a:latin typeface="Calibri" panose="020F0502020204030204" pitchFamily="34" charset="0"/>
                        </a:rPr>
                        <a:t>proposed </a:t>
                      </a:r>
                      <a:r>
                        <a:rPr lang="en-US" sz="1400" b="1" i="0" u="none" strike="noStrike" dirty="0">
                          <a:solidFill>
                            <a:schemeClr val="tx1">
                              <a:lumMod val="50000"/>
                            </a:schemeClr>
                          </a:solidFill>
                          <a:effectLst/>
                          <a:latin typeface="Calibri" panose="020F0502020204030204" pitchFamily="34" charset="0"/>
                        </a:rPr>
                        <a:t>(</a:t>
                      </a:r>
                      <a:r>
                        <a:rPr lang="en-US" sz="1400" b="1" i="1" u="none" strike="noStrike" cap="none" dirty="0">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sym typeface="Arial" panose="020B0604020202020204"/>
                        </a:rPr>
                        <a:t>k</a:t>
                      </a:r>
                      <a:r>
                        <a:rPr lang="en-IN" sz="1400" b="1" i="1" u="none" strike="noStrike" cap="none" dirty="0">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sym typeface="Arial" panose="020B0604020202020204"/>
                        </a:rPr>
                        <a:t>_</a:t>
                      </a:r>
                      <a:r>
                        <a:rPr lang="en-IN" sz="1400" b="1" i="0" u="none" strike="noStrike" cap="none" dirty="0">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sym typeface="Arial" panose="020B0604020202020204"/>
                        </a:rPr>
                        <a:t>seg+ LBS</a:t>
                      </a:r>
                      <a:r>
                        <a:rPr lang="en-US" sz="1400" b="1" i="0" u="none" strike="noStrike" dirty="0">
                          <a:solidFill>
                            <a:srgbClr val="000000"/>
                          </a:solidFill>
                          <a:effectLst/>
                          <a:latin typeface="Calibri" panose="020F0502020204030204" pitchFamily="34" charset="0"/>
                        </a:rPr>
                        <a:t>)</a:t>
                      </a:r>
                      <a:endParaRPr lang="en-IN" sz="1400" b="1" i="0" u="none" strike="noStrike" dirty="0">
                        <a:solidFill>
                          <a:srgbClr val="000000"/>
                        </a:solidFill>
                        <a:effectLst/>
                        <a:latin typeface="Calibri" panose="020F0502020204030204" pitchFamily="34" charset="0"/>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ctr"/>
                      <a:r>
                        <a:rPr lang="en-US" sz="1400" b="1" i="0" u="none" strike="noStrike" dirty="0">
                          <a:solidFill>
                            <a:schemeClr val="tx1">
                              <a:lumMod val="50000"/>
                            </a:schemeClr>
                          </a:solidFill>
                          <a:effectLst/>
                          <a:latin typeface="Calibri" panose="020F0502020204030204" pitchFamily="34" charset="0"/>
                          <a:cs typeface="Calibri" panose="020F0502020204030204" pitchFamily="34" charset="0"/>
                        </a:rPr>
                        <a:t>0.8130</a:t>
                      </a:r>
                      <a:endParaRPr lang="en-IN" sz="1400" b="1" i="0" u="none" strike="noStrike" dirty="0">
                        <a:solidFill>
                          <a:schemeClr val="tx1">
                            <a:lumMod val="50000"/>
                          </a:schemeClr>
                        </a:solidFill>
                        <a:effectLst/>
                        <a:latin typeface="Calibri" panose="020F0502020204030204" pitchFamily="34" charset="0"/>
                        <a:cs typeface="Calibri" panose="020F0502020204030204" pitchFamily="34" charset="0"/>
                      </a:endParaRP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ctr"/>
                      <a:r>
                        <a:rPr lang="en-US" sz="1400" b="1" i="0" u="none" strike="noStrike" dirty="0">
                          <a:solidFill>
                            <a:schemeClr val="tx1">
                              <a:lumMod val="50000"/>
                            </a:schemeClr>
                          </a:solidFill>
                          <a:effectLst/>
                          <a:latin typeface="Calibri" panose="020F0502020204030204" pitchFamily="34" charset="0"/>
                          <a:cs typeface="Calibri" panose="020F0502020204030204" pitchFamily="34" charset="0"/>
                        </a:rPr>
                        <a:t>0.7011</a:t>
                      </a:r>
                      <a:endParaRPr lang="en-IN" sz="1400" b="1" i="0" u="none" strike="noStrike" dirty="0">
                        <a:solidFill>
                          <a:schemeClr val="tx1">
                            <a:lumMod val="50000"/>
                          </a:schemeClr>
                        </a:solidFill>
                        <a:effectLst/>
                        <a:latin typeface="Calibri" panose="020F0502020204030204" pitchFamily="34" charset="0"/>
                        <a:cs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832684379"/>
                  </a:ext>
                </a:extLst>
              </a:tr>
            </a:tbl>
          </a:graphicData>
        </a:graphic>
      </p:graphicFrame>
      <p:sp>
        <p:nvSpPr>
          <p:cNvPr id="4" name="Rectangles 9">
            <a:extLst>
              <a:ext uri="{FF2B5EF4-FFF2-40B4-BE49-F238E27FC236}">
                <a16:creationId xmlns:a16="http://schemas.microsoft.com/office/drawing/2014/main" id="{1A82497E-0CC4-41BD-A5F3-F35235EFBE5F}"/>
              </a:ext>
            </a:extLst>
          </p:cNvPr>
          <p:cNvSpPr/>
          <p:nvPr/>
        </p:nvSpPr>
        <p:spPr>
          <a:xfrm>
            <a:off x="8698705" y="4840605"/>
            <a:ext cx="445295" cy="30289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marL="0" lvl="0" indent="0" algn="ctr" rtl="0">
              <a:spcBef>
                <a:spcPts val="0"/>
              </a:spcBef>
              <a:spcAft>
                <a:spcPts val="0"/>
              </a:spcAft>
              <a:buNone/>
            </a:pPr>
            <a:r>
              <a:rPr lang="en-US" altLang="en-US" sz="1800" dirty="0">
                <a:sym typeface="+mn-ea"/>
              </a:rPr>
              <a:t>31</a:t>
            </a:r>
            <a:endParaRPr lang="en-IN" altLang="en-US" sz="1800" dirty="0">
              <a:sym typeface="+mn-ea"/>
            </a:endParaRPr>
          </a:p>
        </p:txBody>
      </p:sp>
      <p:sp>
        <p:nvSpPr>
          <p:cNvPr id="5" name="Rectangles 24">
            <a:extLst>
              <a:ext uri="{FF2B5EF4-FFF2-40B4-BE49-F238E27FC236}">
                <a16:creationId xmlns:a16="http://schemas.microsoft.com/office/drawing/2014/main" id="{6158C9DA-3457-4FBB-BCBF-140DA34B15E8}"/>
              </a:ext>
            </a:extLst>
          </p:cNvPr>
          <p:cNvSpPr/>
          <p:nvPr/>
        </p:nvSpPr>
        <p:spPr>
          <a:xfrm>
            <a:off x="952932" y="2381663"/>
            <a:ext cx="2283374" cy="353803"/>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marL="0" lvl="0" indent="0" algn="ctr" rtl="0">
              <a:spcBef>
                <a:spcPts val="0"/>
              </a:spcBef>
              <a:spcAft>
                <a:spcPts val="0"/>
              </a:spcAft>
              <a:buNone/>
            </a:pPr>
            <a:r>
              <a:rPr lang="en-US" altLang="en-US" sz="1600" b="1" dirty="0">
                <a:solidFill>
                  <a:srgbClr val="FFFF00"/>
                </a:solidFill>
                <a:sym typeface="+mn-ea"/>
              </a:rPr>
              <a:t>P</a:t>
            </a:r>
            <a:r>
              <a:rPr lang="en-IN" altLang="en-US" sz="1600" b="1" dirty="0">
                <a:solidFill>
                  <a:srgbClr val="FFFF00"/>
                </a:solidFill>
                <a:sym typeface="+mn-ea"/>
              </a:rPr>
              <a:t>arameter Settings </a:t>
            </a:r>
          </a:p>
        </p:txBody>
      </p:sp>
      <p:sp>
        <p:nvSpPr>
          <p:cNvPr id="10" name="文本框 85">
            <a:extLst>
              <a:ext uri="{FF2B5EF4-FFF2-40B4-BE49-F238E27FC236}">
                <a16:creationId xmlns:a16="http://schemas.microsoft.com/office/drawing/2014/main" id="{CDFC8834-D639-411F-9759-9FD0DD435304}"/>
              </a:ext>
            </a:extLst>
          </p:cNvPr>
          <p:cNvSpPr txBox="1"/>
          <p:nvPr/>
        </p:nvSpPr>
        <p:spPr>
          <a:xfrm>
            <a:off x="2743200" y="175419"/>
            <a:ext cx="3634580" cy="348813"/>
          </a:xfrm>
          <a:prstGeom prst="rect">
            <a:avLst/>
          </a:prstGeom>
          <a:noFill/>
        </p:spPr>
        <p:txBody>
          <a:bodyPr wrap="square" rtlCol="0">
            <a:spAutoFit/>
          </a:bodyPr>
          <a:lstStyle/>
          <a:p>
            <a:pPr algn="ctr">
              <a:lnSpc>
                <a:spcPts val="2000"/>
              </a:lnSpc>
              <a:spcBef>
                <a:spcPts val="0"/>
              </a:spcBef>
              <a:spcAft>
                <a:spcPts val="0"/>
              </a:spcAft>
            </a:pPr>
            <a:r>
              <a:rPr lang="en-IN" altLang="en-US" sz="2000" b="1" kern="1200" dirty="0">
                <a:solidFill>
                  <a:srgbClr val="342B02"/>
                </a:solidFill>
                <a:ea typeface="华文中宋"/>
                <a:sym typeface="Times New Roman" panose="02020603050405020304"/>
              </a:rPr>
              <a:t>Results And Discussion</a:t>
            </a:r>
            <a:endParaRPr lang="en-IN" altLang="en-US" sz="2000" b="1" kern="1200" dirty="0">
              <a:solidFill>
                <a:srgbClr val="342B02"/>
              </a:solidFill>
              <a:latin typeface="Arial" panose="020B0604020202020204"/>
              <a:ea typeface="华文中宋"/>
              <a:cs typeface="Arial" panose="020B0604020202020204"/>
              <a:sym typeface="Times New Roman" panose="02020603050405020304"/>
            </a:endParaRPr>
          </a:p>
        </p:txBody>
      </p:sp>
      <p:graphicFrame>
        <p:nvGraphicFramePr>
          <p:cNvPr id="2" name="Table 1">
            <a:extLst>
              <a:ext uri="{FF2B5EF4-FFF2-40B4-BE49-F238E27FC236}">
                <a16:creationId xmlns:a16="http://schemas.microsoft.com/office/drawing/2014/main" id="{6D36E041-FE90-7205-24F9-6AF382E7496F}"/>
              </a:ext>
            </a:extLst>
          </p:cNvPr>
          <p:cNvGraphicFramePr>
            <a:graphicFrameLocks noGrp="1"/>
          </p:cNvGraphicFramePr>
          <p:nvPr>
            <p:extLst>
              <p:ext uri="{D42A27DB-BD31-4B8C-83A1-F6EECF244321}">
                <p14:modId xmlns:p14="http://schemas.microsoft.com/office/powerpoint/2010/main" val="2093912951"/>
              </p:ext>
            </p:extLst>
          </p:nvPr>
        </p:nvGraphicFramePr>
        <p:xfrm>
          <a:off x="461096" y="3084279"/>
          <a:ext cx="4110904" cy="1422352"/>
        </p:xfrm>
        <a:graphic>
          <a:graphicData uri="http://schemas.openxmlformats.org/drawingml/2006/table">
            <a:tbl>
              <a:tblPr/>
              <a:tblGrid>
                <a:gridCol w="1949595">
                  <a:extLst>
                    <a:ext uri="{9D8B030D-6E8A-4147-A177-3AD203B41FA5}">
                      <a16:colId xmlns:a16="http://schemas.microsoft.com/office/drawing/2014/main" val="3664714281"/>
                    </a:ext>
                  </a:extLst>
                </a:gridCol>
                <a:gridCol w="574964">
                  <a:extLst>
                    <a:ext uri="{9D8B030D-6E8A-4147-A177-3AD203B41FA5}">
                      <a16:colId xmlns:a16="http://schemas.microsoft.com/office/drawing/2014/main" val="3547314677"/>
                    </a:ext>
                  </a:extLst>
                </a:gridCol>
                <a:gridCol w="616527">
                  <a:extLst>
                    <a:ext uri="{9D8B030D-6E8A-4147-A177-3AD203B41FA5}">
                      <a16:colId xmlns:a16="http://schemas.microsoft.com/office/drawing/2014/main" val="1386410825"/>
                    </a:ext>
                  </a:extLst>
                </a:gridCol>
                <a:gridCol w="969818">
                  <a:extLst>
                    <a:ext uri="{9D8B030D-6E8A-4147-A177-3AD203B41FA5}">
                      <a16:colId xmlns:a16="http://schemas.microsoft.com/office/drawing/2014/main" val="1543931685"/>
                    </a:ext>
                  </a:extLst>
                </a:gridCol>
              </a:tblGrid>
              <a:tr h="275325">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panose="020B0604020202020204"/>
                        <a:buNone/>
                        <a:tabLst/>
                        <a:defRPr/>
                      </a:pPr>
                      <a:r>
                        <a:rPr lang="en-US" sz="1500" b="1" i="0" u="none" strike="noStrike" dirty="0">
                          <a:solidFill>
                            <a:srgbClr val="000000"/>
                          </a:solidFill>
                          <a:effectLst/>
                          <a:latin typeface="Calibri" panose="020F0502020204030204" pitchFamily="34" charset="0"/>
                        </a:rPr>
                        <a:t>Variables </a:t>
                      </a:r>
                      <a:r>
                        <a:rPr lang="en-US" sz="1500" b="1" i="0" u="none" strike="noStrike" dirty="0">
                          <a:solidFill>
                            <a:srgbClr val="000000"/>
                          </a:solidFill>
                          <a:effectLst/>
                          <a:latin typeface="Calibri" panose="020F0502020204030204" pitchFamily="34" charset="0"/>
                          <a:sym typeface="Wingdings" panose="05000000000000000000" pitchFamily="2" charset="2"/>
                        </a:rPr>
                        <a:t></a:t>
                      </a:r>
                      <a:endParaRPr lang="en-IN" sz="1500" b="1" i="0" u="none" strike="noStrike" dirty="0">
                        <a:solidFill>
                          <a:srgbClr val="000000"/>
                        </a:solidFill>
                        <a:effectLst/>
                        <a:latin typeface="Calibri" panose="020F0502020204030204" pitchFamily="34" charset="0"/>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1" i="1" u="none" strike="noStrike" dirty="0">
                          <a:solidFill>
                            <a:srgbClr val="000000"/>
                          </a:solidFill>
                          <a:effectLst/>
                          <a:latin typeface="Calibri" panose="020F0502020204030204" pitchFamily="34" charset="0"/>
                        </a:rPr>
                        <a:t>k</a:t>
                      </a:r>
                      <a:r>
                        <a:rPr lang="en-IN" sz="1500" b="1" i="1" u="none" strike="noStrike" dirty="0">
                          <a:solidFill>
                            <a:srgbClr val="000000"/>
                          </a:solidFill>
                          <a:effectLst/>
                          <a:latin typeface="Calibri" panose="020F0502020204030204" pitchFamily="34" charset="0"/>
                        </a:rPr>
                        <a:t>_seg</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tc>
                  <a:txBody>
                    <a:bodyPr/>
                    <a:lstStyle/>
                    <a:p>
                      <a:pPr algn="ctr" fontAlgn="ctr"/>
                      <a:r>
                        <a:rPr lang="en-US" sz="1500" b="1" i="1" u="none" strike="noStrike" dirty="0" err="1">
                          <a:solidFill>
                            <a:srgbClr val="000000"/>
                          </a:solidFill>
                          <a:effectLst/>
                          <a:latin typeface="Calibri" panose="020F0502020204030204" pitchFamily="34" charset="0"/>
                        </a:rPr>
                        <a:t>k_</a:t>
                      </a:r>
                      <a:r>
                        <a:rPr lang="en-US" sz="1500" b="1" i="0" u="none" strike="noStrike" dirty="0" err="1">
                          <a:solidFill>
                            <a:srgbClr val="000000"/>
                          </a:solidFill>
                          <a:effectLst/>
                          <a:latin typeface="Calibri" panose="020F0502020204030204" pitchFamily="34" charset="0"/>
                        </a:rPr>
                        <a:t>cl</a:t>
                      </a:r>
                      <a:endParaRPr lang="en-IN" sz="1500" b="1" i="1" u="none" strike="noStrike" dirty="0">
                        <a:solidFill>
                          <a:srgbClr val="000000"/>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1" i="0" u="none" strike="noStrike" dirty="0">
                          <a:solidFill>
                            <a:srgbClr val="000000"/>
                          </a:solidFill>
                          <a:effectLst/>
                          <a:latin typeface="Calibri" panose="020F0502020204030204" pitchFamily="34" charset="0"/>
                        </a:rPr>
                        <a:t>L</a:t>
                      </a:r>
                      <a:endParaRPr lang="en-IN" sz="1500" b="1" i="0" u="none" strike="noStrike" dirty="0">
                        <a:solidFill>
                          <a:srgbClr val="000000"/>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8652145"/>
                  </a:ext>
                </a:extLst>
              </a:tr>
              <a:tr h="292406">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panose="020B0604020202020204"/>
                        <a:buNone/>
                        <a:tabLst/>
                        <a:defRPr/>
                      </a:pPr>
                      <a:r>
                        <a:rPr lang="en-IN" sz="1400" i="1" u="none" strike="noStrike" dirty="0">
                          <a:solidFill>
                            <a:schemeClr val="tx1">
                              <a:lumMod val="50000"/>
                            </a:schemeClr>
                          </a:solidFill>
                          <a:effectLst/>
                        </a:rPr>
                        <a:t>k</a:t>
                      </a:r>
                      <a:r>
                        <a:rPr lang="en-IN" sz="1400" u="none" strike="noStrike" dirty="0">
                          <a:solidFill>
                            <a:schemeClr val="tx1">
                              <a:lumMod val="50000"/>
                            </a:schemeClr>
                          </a:solidFill>
                          <a:effectLst/>
                        </a:rPr>
                        <a:t>-means</a:t>
                      </a:r>
                      <a:endParaRPr lang="en-IN" sz="1400" b="0" i="0" u="none" strike="noStrike" dirty="0">
                        <a:solidFill>
                          <a:schemeClr val="tx1">
                            <a:lumMod val="50000"/>
                          </a:schemeClr>
                        </a:solidFill>
                        <a:effectLst/>
                        <a:latin typeface="Calibri" panose="020F0502020204030204" pitchFamily="34" charset="0"/>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ctr"/>
                      <a:r>
                        <a:rPr lang="en-US" sz="1400" b="0" i="0" u="none" strike="noStrike" dirty="0">
                          <a:solidFill>
                            <a:srgbClr val="000000"/>
                          </a:solidFill>
                          <a:effectLst/>
                          <a:latin typeface="Calibri" panose="020F0502020204030204" pitchFamily="34" charset="0"/>
                        </a:rPr>
                        <a:t>-</a:t>
                      </a:r>
                      <a:endParaRPr lang="en-IN" sz="14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ctr"/>
                      <a:r>
                        <a:rPr lang="en-US" sz="1400" b="0" i="0" u="none" strike="noStrike" dirty="0">
                          <a:solidFill>
                            <a:srgbClr val="000000"/>
                          </a:solidFill>
                          <a:effectLst/>
                          <a:latin typeface="Calibri" panose="020F0502020204030204" pitchFamily="34" charset="0"/>
                        </a:rPr>
                        <a:t>16</a:t>
                      </a:r>
                      <a:endParaRPr lang="en-IN" sz="1400" b="0" i="0" u="none" strike="noStrike" dirty="0">
                        <a:solidFill>
                          <a:srgbClr val="000000"/>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ctr"/>
                      <a:r>
                        <a:rPr lang="en-US" sz="1400" b="0" i="0" u="none" strike="noStrike" dirty="0">
                          <a:solidFill>
                            <a:srgbClr val="000000"/>
                          </a:solidFill>
                          <a:effectLst/>
                          <a:latin typeface="Calibri" panose="020F0502020204030204" pitchFamily="34" charset="0"/>
                        </a:rPr>
                        <a:t>All bands</a:t>
                      </a:r>
                      <a:endParaRPr lang="en-IN" sz="1400" b="0" i="0" u="none" strike="noStrike" dirty="0">
                        <a:solidFill>
                          <a:srgbClr val="000000"/>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extLst>
                  <a:ext uri="{0D108BD9-81ED-4DB2-BD59-A6C34878D82A}">
                    <a16:rowId xmlns:a16="http://schemas.microsoft.com/office/drawing/2014/main" val="365000926"/>
                  </a:ext>
                </a:extLst>
              </a:tr>
              <a:tr h="269197">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panose="020B0604020202020204"/>
                        <a:buNone/>
                        <a:tabLst/>
                        <a:defRPr/>
                      </a:pPr>
                      <a:r>
                        <a:rPr lang="en-US" sz="1400" b="0" i="1" u="none" strike="noStrike" cap="none" dirty="0">
                          <a:solidFill>
                            <a:schemeClr val="tx1">
                              <a:lumMod val="50000"/>
                            </a:schemeClr>
                          </a:solidFill>
                          <a:effectLst/>
                          <a:latin typeface="+mn-lt"/>
                          <a:ea typeface="+mn-ea"/>
                          <a:cs typeface="+mn-cs"/>
                          <a:sym typeface="Arial" panose="020B0604020202020204"/>
                        </a:rPr>
                        <a:t>k</a:t>
                      </a:r>
                      <a:r>
                        <a:rPr lang="en-IN" sz="1400" b="0" i="1" u="none" strike="noStrike" cap="none" dirty="0">
                          <a:solidFill>
                            <a:schemeClr val="tx1">
                              <a:lumMod val="50000"/>
                            </a:schemeClr>
                          </a:solidFill>
                          <a:effectLst/>
                          <a:latin typeface="+mn-lt"/>
                          <a:ea typeface="+mn-ea"/>
                          <a:cs typeface="+mn-cs"/>
                          <a:sym typeface="Arial" panose="020B0604020202020204"/>
                        </a:rPr>
                        <a:t>_</a:t>
                      </a:r>
                      <a:r>
                        <a:rPr lang="en-IN" sz="1400" b="0" i="0" u="none" strike="noStrike" cap="none" dirty="0">
                          <a:solidFill>
                            <a:schemeClr val="tx1">
                              <a:lumMod val="50000"/>
                            </a:schemeClr>
                          </a:solidFill>
                          <a:effectLst/>
                          <a:latin typeface="+mn-lt"/>
                          <a:ea typeface="+mn-ea"/>
                          <a:cs typeface="+mn-cs"/>
                          <a:sym typeface="Arial" panose="020B0604020202020204"/>
                        </a:rPr>
                        <a:t>seg</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sz="1400" b="0" i="0" u="none" strike="noStrike" dirty="0">
                          <a:solidFill>
                            <a:srgbClr val="000000"/>
                          </a:solidFill>
                          <a:effectLst/>
                          <a:latin typeface="Calibri" panose="020F0502020204030204" pitchFamily="34" charset="0"/>
                        </a:rPr>
                        <a:t>5</a:t>
                      </a:r>
                      <a:endParaRPr lang="en-IN" sz="14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sz="1400" b="0" i="0" u="none" strike="noStrike" dirty="0">
                          <a:solidFill>
                            <a:srgbClr val="000000"/>
                          </a:solidFill>
                          <a:effectLst/>
                          <a:latin typeface="Calibri" panose="020F0502020204030204" pitchFamily="34" charset="0"/>
                        </a:rPr>
                        <a:t>28</a:t>
                      </a:r>
                      <a:endParaRPr lang="en-IN" sz="1400" b="0" i="0" u="none" strike="noStrike" dirty="0">
                        <a:solidFill>
                          <a:srgbClr val="000000"/>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sz="1400" b="0" i="0" u="none" strike="noStrike" dirty="0">
                          <a:solidFill>
                            <a:srgbClr val="000000"/>
                          </a:solidFill>
                          <a:effectLst/>
                          <a:latin typeface="Calibri" panose="020F0502020204030204" pitchFamily="34" charset="0"/>
                        </a:rPr>
                        <a:t>All bands</a:t>
                      </a:r>
                      <a:endParaRPr lang="en-IN" sz="1400" b="0" i="0" u="none" strike="noStrike" dirty="0">
                        <a:solidFill>
                          <a:srgbClr val="000000"/>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260307791"/>
                  </a:ext>
                </a:extLst>
              </a:tr>
              <a:tr h="308333">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panose="020B0604020202020204"/>
                        <a:buNone/>
                        <a:tabLst/>
                        <a:defRPr/>
                      </a:pPr>
                      <a:r>
                        <a:rPr lang="en-US" sz="1400" b="0" i="1" u="none" strike="noStrike" cap="none" dirty="0">
                          <a:solidFill>
                            <a:schemeClr val="tx1">
                              <a:lumMod val="50000"/>
                            </a:schemeClr>
                          </a:solidFill>
                          <a:effectLst/>
                          <a:latin typeface="+mn-lt"/>
                          <a:ea typeface="+mn-ea"/>
                          <a:cs typeface="+mn-cs"/>
                          <a:sym typeface="Arial" panose="020B0604020202020204"/>
                        </a:rPr>
                        <a:t>k</a:t>
                      </a:r>
                      <a:r>
                        <a:rPr lang="en-IN" sz="1400" b="0" i="1" u="none" strike="noStrike" cap="none" dirty="0">
                          <a:solidFill>
                            <a:schemeClr val="tx1">
                              <a:lumMod val="50000"/>
                            </a:schemeClr>
                          </a:solidFill>
                          <a:effectLst/>
                          <a:latin typeface="+mn-lt"/>
                          <a:ea typeface="+mn-ea"/>
                          <a:cs typeface="+mn-cs"/>
                          <a:sym typeface="Arial" panose="020B0604020202020204"/>
                        </a:rPr>
                        <a:t>_</a:t>
                      </a:r>
                      <a:r>
                        <a:rPr lang="en-IN" sz="1400" b="0" i="0" u="none" strike="noStrike" cap="none" dirty="0">
                          <a:solidFill>
                            <a:schemeClr val="tx1">
                              <a:lumMod val="50000"/>
                            </a:schemeClr>
                          </a:solidFill>
                          <a:effectLst/>
                          <a:latin typeface="+mn-lt"/>
                          <a:ea typeface="+mn-ea"/>
                          <a:cs typeface="+mn-cs"/>
                          <a:sym typeface="Arial" panose="020B0604020202020204"/>
                        </a:rPr>
                        <a:t>seg + </a:t>
                      </a:r>
                      <a:r>
                        <a:rPr lang="en-IN" sz="1400" b="0" i="0" u="none" strike="noStrike" cap="none" baseline="0" dirty="0">
                          <a:solidFill>
                            <a:schemeClr val="tx1">
                              <a:lumMod val="50000"/>
                            </a:schemeClr>
                          </a:solidFill>
                          <a:effectLst/>
                          <a:latin typeface="+mn-lt"/>
                          <a:ea typeface="+mn-ea"/>
                          <a:cs typeface="+mn-cs"/>
                          <a:sym typeface="Arial" panose="020B0604020202020204"/>
                        </a:rPr>
                        <a:t>LBS</a:t>
                      </a:r>
                      <a:r>
                        <a:rPr lang="en-IN" sz="1400" b="0" i="0" u="none" strike="noStrike" cap="none" baseline="-25000" dirty="0">
                          <a:solidFill>
                            <a:schemeClr val="tx1">
                              <a:lumMod val="50000"/>
                            </a:schemeClr>
                          </a:solidFill>
                          <a:effectLst/>
                          <a:latin typeface="+mn-lt"/>
                          <a:ea typeface="+mn-ea"/>
                          <a:cs typeface="+mn-cs"/>
                          <a:sym typeface="Arial" panose="020B0604020202020204"/>
                        </a:rPr>
                        <a:t>R</a:t>
                      </a:r>
                      <a:r>
                        <a:rPr lang="en-IN" sz="1400" b="0" i="0" u="none" strike="noStrike" cap="none" dirty="0">
                          <a:solidFill>
                            <a:schemeClr val="tx1">
                              <a:lumMod val="50000"/>
                            </a:schemeClr>
                          </a:solidFill>
                          <a:effectLst/>
                          <a:latin typeface="+mn-lt"/>
                          <a:ea typeface="+mn-ea"/>
                          <a:cs typeface="+mn-cs"/>
                          <a:sym typeface="Arial" panose="020B0604020202020204"/>
                        </a:rPr>
                        <a:t>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400" b="0" i="0" u="none" strike="noStrike" dirty="0">
                          <a:solidFill>
                            <a:schemeClr val="tx1">
                              <a:lumMod val="50000"/>
                            </a:schemeClr>
                          </a:solidFill>
                          <a:effectLst/>
                          <a:latin typeface="Calibri" panose="020F0502020204030204" pitchFamily="34" charset="0"/>
                          <a:cs typeface="Calibri" panose="020F0502020204030204" pitchFamily="34" charset="0"/>
                        </a:rPr>
                        <a:t>7</a:t>
                      </a:r>
                      <a:endParaRPr lang="en-IN" sz="1400" b="0" i="0" u="none" strike="noStrike" dirty="0">
                        <a:solidFill>
                          <a:schemeClr val="tx1">
                            <a:lumMod val="50000"/>
                          </a:schemeClr>
                        </a:solidFill>
                        <a:effectLst/>
                        <a:latin typeface="Calibri" panose="020F0502020204030204" pitchFamily="34" charset="0"/>
                        <a:cs typeface="Calibri" panose="020F0502020204030204" pitchFamily="34" charset="0"/>
                      </a:endParaRP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400" b="0" i="0" u="none" strike="noStrike" dirty="0">
                          <a:solidFill>
                            <a:schemeClr val="tx1">
                              <a:lumMod val="50000"/>
                            </a:schemeClr>
                          </a:solidFill>
                          <a:effectLst/>
                          <a:latin typeface="Calibri" panose="020F0502020204030204" pitchFamily="34" charset="0"/>
                          <a:cs typeface="Calibri" panose="020F0502020204030204" pitchFamily="34" charset="0"/>
                        </a:rPr>
                        <a:t>18</a:t>
                      </a:r>
                      <a:endParaRPr lang="en-IN" sz="1400" b="0" i="0" u="none" strike="noStrike" dirty="0">
                        <a:solidFill>
                          <a:schemeClr val="tx1">
                            <a:lumMod val="50000"/>
                          </a:schemeClr>
                        </a:solidFill>
                        <a:effectLst/>
                        <a:latin typeface="Calibri" panose="020F0502020204030204" pitchFamily="34" charset="0"/>
                        <a:cs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400" b="0" i="0" u="none" strike="noStrike" dirty="0">
                          <a:solidFill>
                            <a:schemeClr val="tx1">
                              <a:lumMod val="50000"/>
                            </a:schemeClr>
                          </a:solidFill>
                          <a:effectLst/>
                          <a:latin typeface="Calibri" panose="020F0502020204030204" pitchFamily="34" charset="0"/>
                          <a:cs typeface="Calibri" panose="020F0502020204030204" pitchFamily="34" charset="0"/>
                        </a:rPr>
                        <a:t>12</a:t>
                      </a:r>
                      <a:endParaRPr lang="en-IN" sz="1400" b="0" i="0" u="none" strike="noStrike" dirty="0">
                        <a:solidFill>
                          <a:schemeClr val="tx1">
                            <a:lumMod val="50000"/>
                          </a:schemeClr>
                        </a:solidFill>
                        <a:effectLst/>
                        <a:latin typeface="Calibri" panose="020F0502020204030204" pitchFamily="34" charset="0"/>
                        <a:cs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518104884"/>
                  </a:ext>
                </a:extLst>
              </a:tr>
              <a:tr h="277091">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panose="020B0604020202020204"/>
                        <a:buNone/>
                        <a:tabLst/>
                        <a:defRPr/>
                      </a:pPr>
                      <a:r>
                        <a:rPr lang="en-US" sz="1400" b="1" i="0" u="none" strike="noStrike" dirty="0">
                          <a:solidFill>
                            <a:srgbClr val="000000"/>
                          </a:solidFill>
                          <a:effectLst/>
                          <a:latin typeface="Calibri" panose="020F0502020204030204" pitchFamily="34" charset="0"/>
                        </a:rPr>
                        <a:t>proposed </a:t>
                      </a:r>
                      <a:r>
                        <a:rPr lang="en-US" sz="1400" b="1" i="0" u="none" strike="noStrike" dirty="0">
                          <a:solidFill>
                            <a:schemeClr val="tx1">
                              <a:lumMod val="50000"/>
                            </a:schemeClr>
                          </a:solidFill>
                          <a:effectLst/>
                          <a:latin typeface="Calibri" panose="020F0502020204030204" pitchFamily="34" charset="0"/>
                        </a:rPr>
                        <a:t>(</a:t>
                      </a:r>
                      <a:r>
                        <a:rPr lang="en-US" sz="1400" b="1" i="1" u="none" strike="noStrike" cap="none" dirty="0">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sym typeface="Arial" panose="020B0604020202020204"/>
                        </a:rPr>
                        <a:t>k</a:t>
                      </a:r>
                      <a:r>
                        <a:rPr lang="en-IN" sz="1400" b="1" i="1" u="none" strike="noStrike" cap="none" dirty="0">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sym typeface="Arial" panose="020B0604020202020204"/>
                        </a:rPr>
                        <a:t>_</a:t>
                      </a:r>
                      <a:r>
                        <a:rPr lang="en-IN" sz="1400" b="1" i="0" u="none" strike="noStrike" cap="none" dirty="0">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sym typeface="Arial" panose="020B0604020202020204"/>
                        </a:rPr>
                        <a:t>seg+ LBS</a:t>
                      </a:r>
                      <a:r>
                        <a:rPr lang="en-US" sz="1400" b="1" i="0" u="none" strike="noStrike" dirty="0">
                          <a:solidFill>
                            <a:srgbClr val="000000"/>
                          </a:solidFill>
                          <a:effectLst/>
                          <a:latin typeface="Calibri" panose="020F0502020204030204" pitchFamily="34" charset="0"/>
                        </a:rPr>
                        <a:t>)</a:t>
                      </a:r>
                      <a:endParaRPr lang="en-IN" sz="1400" b="1" i="0" u="none" strike="noStrike" dirty="0">
                        <a:solidFill>
                          <a:srgbClr val="000000"/>
                        </a:solidFill>
                        <a:effectLst/>
                        <a:latin typeface="Calibri" panose="020F0502020204030204" pitchFamily="34" charset="0"/>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ctr"/>
                      <a:r>
                        <a:rPr lang="en-US" sz="1400" b="1" i="0" u="none" strike="noStrike" dirty="0">
                          <a:solidFill>
                            <a:schemeClr val="tx1">
                              <a:lumMod val="50000"/>
                            </a:schemeClr>
                          </a:solidFill>
                          <a:effectLst/>
                          <a:latin typeface="Calibri" panose="020F0502020204030204" pitchFamily="34" charset="0"/>
                          <a:cs typeface="Calibri" panose="020F0502020204030204" pitchFamily="34" charset="0"/>
                        </a:rPr>
                        <a:t>6</a:t>
                      </a:r>
                      <a:endParaRPr lang="en-IN" sz="1400" b="1" i="0" u="none" strike="noStrike" dirty="0">
                        <a:solidFill>
                          <a:schemeClr val="tx1">
                            <a:lumMod val="50000"/>
                          </a:schemeClr>
                        </a:solidFill>
                        <a:effectLst/>
                        <a:latin typeface="Calibri" panose="020F0502020204030204" pitchFamily="34" charset="0"/>
                        <a:cs typeface="Calibri" panose="020F0502020204030204" pitchFamily="34" charset="0"/>
                      </a:endParaRP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ctr"/>
                      <a:r>
                        <a:rPr lang="en-US" sz="1400" b="1" i="0" u="none" strike="noStrike" dirty="0">
                          <a:solidFill>
                            <a:schemeClr val="tx1">
                              <a:lumMod val="50000"/>
                            </a:schemeClr>
                          </a:solidFill>
                          <a:effectLst/>
                          <a:latin typeface="Calibri" panose="020F0502020204030204" pitchFamily="34" charset="0"/>
                          <a:cs typeface="Calibri" panose="020F0502020204030204" pitchFamily="34" charset="0"/>
                        </a:rPr>
                        <a:t>26</a:t>
                      </a:r>
                      <a:endParaRPr lang="en-IN" sz="1400" b="1" i="0" u="none" strike="noStrike" dirty="0">
                        <a:solidFill>
                          <a:schemeClr val="tx1">
                            <a:lumMod val="50000"/>
                          </a:schemeClr>
                        </a:solidFill>
                        <a:effectLst/>
                        <a:latin typeface="Calibri" panose="020F0502020204030204" pitchFamily="34" charset="0"/>
                        <a:cs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ctr"/>
                      <a:r>
                        <a:rPr lang="en-US" sz="1400" b="1" i="0" u="none" strike="noStrike" dirty="0">
                          <a:solidFill>
                            <a:schemeClr val="tx1">
                              <a:lumMod val="50000"/>
                            </a:schemeClr>
                          </a:solidFill>
                          <a:effectLst/>
                          <a:latin typeface="Calibri" panose="020F0502020204030204" pitchFamily="34" charset="0"/>
                          <a:cs typeface="Calibri" panose="020F0502020204030204" pitchFamily="34" charset="0"/>
                        </a:rPr>
                        <a:t>12</a:t>
                      </a:r>
                      <a:endParaRPr lang="en-IN" sz="1400" b="1" i="0" u="none" strike="noStrike" dirty="0">
                        <a:solidFill>
                          <a:schemeClr val="tx1">
                            <a:lumMod val="50000"/>
                          </a:schemeClr>
                        </a:solidFill>
                        <a:effectLst/>
                        <a:latin typeface="Calibri" panose="020F0502020204030204" pitchFamily="34" charset="0"/>
                        <a:cs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832684379"/>
                  </a:ext>
                </a:extLst>
              </a:tr>
            </a:tbl>
          </a:graphicData>
        </a:graphic>
      </p:graphicFrame>
      <p:sp>
        <p:nvSpPr>
          <p:cNvPr id="6" name="TextBox 5">
            <a:extLst>
              <a:ext uri="{FF2B5EF4-FFF2-40B4-BE49-F238E27FC236}">
                <a16:creationId xmlns:a16="http://schemas.microsoft.com/office/drawing/2014/main" id="{1628D1F6-276D-247B-1D43-4A6D3A8F5970}"/>
              </a:ext>
            </a:extLst>
          </p:cNvPr>
          <p:cNvSpPr txBox="1"/>
          <p:nvPr/>
        </p:nvSpPr>
        <p:spPr>
          <a:xfrm rot="16200000">
            <a:off x="-990599" y="3692085"/>
            <a:ext cx="2424545" cy="307777"/>
          </a:xfrm>
          <a:prstGeom prst="rect">
            <a:avLst/>
          </a:prstGeom>
          <a:noFill/>
        </p:spPr>
        <p:txBody>
          <a:bodyPr wrap="square">
            <a:spAutoFit/>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panose="020B0604020202020204"/>
              <a:buNone/>
              <a:tabLst/>
              <a:defRPr/>
            </a:pPr>
            <a:r>
              <a:rPr lang="en-US" sz="1400" b="1" i="0" u="none" strike="noStrike" dirty="0">
                <a:solidFill>
                  <a:srgbClr val="000000"/>
                </a:solidFill>
                <a:effectLst/>
                <a:latin typeface="Calibri" panose="020F0502020204030204" pitchFamily="34" charset="0"/>
              </a:rPr>
              <a:t> </a:t>
            </a:r>
            <a:r>
              <a:rPr lang="en-US" b="1" dirty="0">
                <a:latin typeface="Calibri" panose="020F0502020204030204" pitchFamily="34" charset="0"/>
                <a:sym typeface="Wingdings" panose="05000000000000000000" pitchFamily="2" charset="2"/>
              </a:rPr>
              <a:t> </a:t>
            </a:r>
            <a:r>
              <a:rPr lang="en-US" sz="1400" b="1" i="0" u="none" strike="noStrike" dirty="0">
                <a:solidFill>
                  <a:srgbClr val="000000"/>
                </a:solidFill>
                <a:effectLst/>
                <a:latin typeface="Calibri" panose="020F0502020204030204" pitchFamily="34" charset="0"/>
              </a:rPr>
              <a:t>Methods</a:t>
            </a:r>
            <a:endParaRPr lang="en-IN" sz="1400" b="1" i="0" u="none" strike="noStrike" dirty="0">
              <a:solidFill>
                <a:srgbClr val="000000"/>
              </a:solidFill>
              <a:effectLst/>
              <a:latin typeface="Calibri" panose="020F0502020204030204" pitchFamily="34" charset="0"/>
            </a:endParaRPr>
          </a:p>
        </p:txBody>
      </p:sp>
      <p:sp>
        <p:nvSpPr>
          <p:cNvPr id="11" name="TextBox 10">
            <a:extLst>
              <a:ext uri="{FF2B5EF4-FFF2-40B4-BE49-F238E27FC236}">
                <a16:creationId xmlns:a16="http://schemas.microsoft.com/office/drawing/2014/main" id="{94D7AFBC-A6AC-87C6-7667-35E1E1E89EF9}"/>
              </a:ext>
            </a:extLst>
          </p:cNvPr>
          <p:cNvSpPr txBox="1"/>
          <p:nvPr/>
        </p:nvSpPr>
        <p:spPr>
          <a:xfrm>
            <a:off x="4657534" y="3203114"/>
            <a:ext cx="4405746" cy="1169551"/>
          </a:xfrm>
          <a:prstGeom prst="rect">
            <a:avLst/>
          </a:prstGeom>
          <a:solidFill>
            <a:schemeClr val="tx1">
              <a:lumMod val="50000"/>
            </a:schemeClr>
          </a:solidFill>
          <a:ln>
            <a:noFill/>
          </a:ln>
          <a:effectLst/>
          <a:scene3d>
            <a:camera prst="orthographicFront"/>
            <a:lightRig rig="threePt" dir="t"/>
          </a:scene3d>
          <a:sp3d>
            <a:bevelT/>
          </a:sp3d>
        </p:spPr>
        <p:txBody>
          <a:bodyPr wrap="square">
            <a:spAutoFit/>
          </a:bodyPr>
          <a:lstStyle/>
          <a:p>
            <a:r>
              <a:rPr lang="en-US" sz="1400" i="1" dirty="0" err="1">
                <a:solidFill>
                  <a:srgbClr val="FFFF00"/>
                </a:solidFill>
                <a:latin typeface="+mj-lt"/>
                <a:cs typeface="Times New Roman" panose="02020603050405020304" pitchFamily="18" charset="0"/>
              </a:rPr>
              <a:t>k_</a:t>
            </a:r>
            <a:r>
              <a:rPr lang="en-US" sz="1400" dirty="0" err="1">
                <a:solidFill>
                  <a:srgbClr val="FFFF00"/>
                </a:solidFill>
                <a:latin typeface="+mj-lt"/>
                <a:cs typeface="Times New Roman" panose="02020603050405020304" pitchFamily="18" charset="0"/>
              </a:rPr>
              <a:t>seg</a:t>
            </a:r>
            <a:r>
              <a:rPr lang="en-US" sz="1400" dirty="0">
                <a:solidFill>
                  <a:srgbClr val="FFFF00"/>
                </a:solidFill>
                <a:latin typeface="+mj-lt"/>
                <a:cs typeface="Times New Roman" panose="02020603050405020304" pitchFamily="18" charset="0"/>
              </a:rPr>
              <a:t> is</a:t>
            </a:r>
            <a:r>
              <a:rPr lang="en-US" dirty="0">
                <a:solidFill>
                  <a:srgbClr val="FFFF00"/>
                </a:solidFill>
                <a:latin typeface="+mj-lt"/>
                <a:cs typeface="Times New Roman" panose="02020603050405020304" pitchFamily="18" charset="0"/>
              </a:rPr>
              <a:t> number of segments,</a:t>
            </a:r>
          </a:p>
          <a:p>
            <a:r>
              <a:rPr lang="en-US" sz="1400" i="1" dirty="0" err="1">
                <a:solidFill>
                  <a:srgbClr val="FFFF00"/>
                </a:solidFill>
                <a:latin typeface="+mj-lt"/>
                <a:cs typeface="Times New Roman" panose="02020603050405020304" pitchFamily="18" charset="0"/>
              </a:rPr>
              <a:t>k_</a:t>
            </a:r>
            <a:r>
              <a:rPr lang="en-US" sz="1400" dirty="0" err="1">
                <a:solidFill>
                  <a:srgbClr val="FFFF00"/>
                </a:solidFill>
                <a:latin typeface="+mj-lt"/>
                <a:cs typeface="Times New Roman" panose="02020603050405020304" pitchFamily="18" charset="0"/>
              </a:rPr>
              <a:t>cl</a:t>
            </a:r>
            <a:r>
              <a:rPr lang="en-US" sz="1400" dirty="0">
                <a:solidFill>
                  <a:srgbClr val="FFFF00"/>
                </a:solidFill>
                <a:latin typeface="+mj-lt"/>
                <a:cs typeface="Times New Roman" panose="02020603050405020304" pitchFamily="18" charset="0"/>
              </a:rPr>
              <a:t> is n</a:t>
            </a:r>
            <a:r>
              <a:rPr lang="en-US" dirty="0">
                <a:solidFill>
                  <a:srgbClr val="FFFF00"/>
                </a:solidFill>
                <a:latin typeface="+mj-lt"/>
                <a:cs typeface="Times New Roman" panose="02020603050405020304" pitchFamily="18" charset="0"/>
              </a:rPr>
              <a:t>umber of significant clusters,</a:t>
            </a:r>
          </a:p>
          <a:p>
            <a:r>
              <a:rPr lang="en-US" sz="1400" dirty="0">
                <a:solidFill>
                  <a:srgbClr val="FFFF00"/>
                </a:solidFill>
                <a:latin typeface="+mj-lt"/>
                <a:cs typeface="Times New Roman" panose="02020603050405020304" pitchFamily="18" charset="0"/>
              </a:rPr>
              <a:t>L is number of significant bands taken,</a:t>
            </a:r>
          </a:p>
          <a:p>
            <a:r>
              <a:rPr lang="en-IN" sz="1400" b="0" i="0" u="none" strike="noStrike" cap="none" baseline="0" dirty="0">
                <a:solidFill>
                  <a:srgbClr val="FFFF00"/>
                </a:solidFill>
                <a:effectLst/>
                <a:latin typeface="+mn-lt"/>
                <a:ea typeface="+mn-ea"/>
                <a:cs typeface="+mn-cs"/>
                <a:sym typeface="Arial" panose="020B0604020202020204"/>
              </a:rPr>
              <a:t>LBS</a:t>
            </a:r>
            <a:r>
              <a:rPr lang="en-IN" sz="1400" b="0" i="0" u="none" strike="noStrike" cap="none" baseline="-25000" dirty="0">
                <a:solidFill>
                  <a:srgbClr val="FFFF00"/>
                </a:solidFill>
                <a:effectLst/>
                <a:latin typeface="+mn-lt"/>
                <a:ea typeface="+mn-ea"/>
                <a:cs typeface="+mn-cs"/>
                <a:sym typeface="Arial" panose="020B0604020202020204"/>
              </a:rPr>
              <a:t>R</a:t>
            </a:r>
            <a:r>
              <a:rPr lang="en-IN" sz="1400" b="0" i="0" u="none" strike="noStrike" cap="none" dirty="0">
                <a:solidFill>
                  <a:srgbClr val="FFFF00"/>
                </a:solidFill>
                <a:effectLst/>
                <a:latin typeface="+mn-lt"/>
                <a:ea typeface="+mn-ea"/>
                <a:cs typeface="+mn-cs"/>
                <a:sym typeface="Arial" panose="020B0604020202020204"/>
              </a:rPr>
              <a:t> is Local Band Selection with Redundant bands,</a:t>
            </a:r>
          </a:p>
          <a:p>
            <a:r>
              <a:rPr lang="en-IN" dirty="0">
                <a:solidFill>
                  <a:srgbClr val="FFFF00"/>
                </a:solidFill>
                <a:latin typeface="+mn-lt"/>
                <a:ea typeface="+mn-ea"/>
                <a:cs typeface="+mn-cs"/>
              </a:rPr>
              <a:t>LBS is Local Band Selection without Redundancy.</a:t>
            </a:r>
            <a:endParaRPr lang="en-US" sz="1400" dirty="0">
              <a:solidFill>
                <a:srgbClr val="FFFF00"/>
              </a:solidFill>
              <a:latin typeface="+mj-lt"/>
              <a:cs typeface="Times New Roman" panose="02020603050405020304" pitchFamily="18" charset="0"/>
            </a:endParaRPr>
          </a:p>
        </p:txBody>
      </p:sp>
    </p:spTree>
    <p:extLst>
      <p:ext uri="{BB962C8B-B14F-4D97-AF65-F5344CB8AC3E}">
        <p14:creationId xmlns:p14="http://schemas.microsoft.com/office/powerpoint/2010/main" val="860339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s 9">
            <a:extLst>
              <a:ext uri="{FF2B5EF4-FFF2-40B4-BE49-F238E27FC236}">
                <a16:creationId xmlns:a16="http://schemas.microsoft.com/office/drawing/2014/main" id="{1A82497E-0CC4-41BD-A5F3-F35235EFBE5F}"/>
              </a:ext>
            </a:extLst>
          </p:cNvPr>
          <p:cNvSpPr/>
          <p:nvPr/>
        </p:nvSpPr>
        <p:spPr>
          <a:xfrm>
            <a:off x="8698705" y="4840605"/>
            <a:ext cx="445295" cy="30289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marL="0" lvl="0" indent="0" algn="ctr" rtl="0">
              <a:spcBef>
                <a:spcPts val="0"/>
              </a:spcBef>
              <a:spcAft>
                <a:spcPts val="0"/>
              </a:spcAft>
              <a:buNone/>
            </a:pPr>
            <a:r>
              <a:rPr lang="en-US" altLang="en-US" sz="1800" dirty="0">
                <a:sym typeface="+mn-ea"/>
              </a:rPr>
              <a:t>32</a:t>
            </a:r>
            <a:endParaRPr lang="en-IN" altLang="en-US" sz="1800" dirty="0">
              <a:sym typeface="+mn-ea"/>
            </a:endParaRPr>
          </a:p>
        </p:txBody>
      </p:sp>
      <p:sp>
        <p:nvSpPr>
          <p:cNvPr id="10" name="文本框 85">
            <a:extLst>
              <a:ext uri="{FF2B5EF4-FFF2-40B4-BE49-F238E27FC236}">
                <a16:creationId xmlns:a16="http://schemas.microsoft.com/office/drawing/2014/main" id="{CDFC8834-D639-411F-9759-9FD0DD435304}"/>
              </a:ext>
            </a:extLst>
          </p:cNvPr>
          <p:cNvSpPr txBox="1"/>
          <p:nvPr/>
        </p:nvSpPr>
        <p:spPr>
          <a:xfrm>
            <a:off x="2743200" y="175419"/>
            <a:ext cx="3634580" cy="348813"/>
          </a:xfrm>
          <a:prstGeom prst="rect">
            <a:avLst/>
          </a:prstGeom>
          <a:noFill/>
        </p:spPr>
        <p:txBody>
          <a:bodyPr wrap="square" rtlCol="0">
            <a:spAutoFit/>
          </a:bodyPr>
          <a:lstStyle/>
          <a:p>
            <a:pPr algn="ctr">
              <a:lnSpc>
                <a:spcPts val="2000"/>
              </a:lnSpc>
              <a:spcBef>
                <a:spcPts val="0"/>
              </a:spcBef>
              <a:spcAft>
                <a:spcPts val="0"/>
              </a:spcAft>
            </a:pPr>
            <a:r>
              <a:rPr lang="en-IN" altLang="en-US" sz="2000" b="1" kern="1200" dirty="0">
                <a:solidFill>
                  <a:srgbClr val="342B02"/>
                </a:solidFill>
                <a:ea typeface="华文中宋"/>
                <a:sym typeface="Times New Roman" panose="02020603050405020304"/>
              </a:rPr>
              <a:t>Results And Discussion</a:t>
            </a:r>
            <a:endParaRPr lang="en-IN" altLang="en-US" sz="2000" b="1" kern="1200" dirty="0">
              <a:solidFill>
                <a:srgbClr val="342B02"/>
              </a:solidFill>
              <a:latin typeface="Arial" panose="020B0604020202020204"/>
              <a:ea typeface="华文中宋"/>
              <a:cs typeface="Arial" panose="020B0604020202020204"/>
              <a:sym typeface="Times New Roman" panose="02020603050405020304"/>
            </a:endParaRPr>
          </a:p>
        </p:txBody>
      </p:sp>
      <p:sp>
        <p:nvSpPr>
          <p:cNvPr id="11" name="TextBox 10">
            <a:extLst>
              <a:ext uri="{FF2B5EF4-FFF2-40B4-BE49-F238E27FC236}">
                <a16:creationId xmlns:a16="http://schemas.microsoft.com/office/drawing/2014/main" id="{94D7AFBC-A6AC-87C6-7667-35E1E1E89EF9}"/>
              </a:ext>
            </a:extLst>
          </p:cNvPr>
          <p:cNvSpPr txBox="1"/>
          <p:nvPr/>
        </p:nvSpPr>
        <p:spPr>
          <a:xfrm>
            <a:off x="514108" y="3240167"/>
            <a:ext cx="5706582" cy="1600438"/>
          </a:xfrm>
          <a:prstGeom prst="rect">
            <a:avLst/>
          </a:prstGeom>
          <a:solidFill>
            <a:schemeClr val="tx1">
              <a:lumMod val="50000"/>
            </a:schemeClr>
          </a:solidFill>
          <a:ln>
            <a:noFill/>
          </a:ln>
          <a:effectLst/>
          <a:scene3d>
            <a:camera prst="orthographicFront"/>
            <a:lightRig rig="threePt" dir="t"/>
          </a:scene3d>
          <a:sp3d>
            <a:bevelT/>
          </a:sp3d>
        </p:spPr>
        <p:txBody>
          <a:bodyPr wrap="square">
            <a:spAutoFit/>
          </a:bodyPr>
          <a:lstStyle/>
          <a:p>
            <a:pPr>
              <a:lnSpc>
                <a:spcPct val="150000"/>
              </a:lnSpc>
              <a:buClr>
                <a:srgbClr val="FFFF00"/>
              </a:buClr>
            </a:pPr>
            <a:r>
              <a:rPr lang="en-US" sz="1400" dirty="0">
                <a:solidFill>
                  <a:srgbClr val="FFFF00"/>
                </a:solidFill>
                <a:latin typeface="+mj-lt"/>
                <a:cs typeface="Times New Roman" panose="02020603050405020304" pitchFamily="18" charset="0"/>
              </a:rPr>
              <a:t>Followings are the acronyms for abovementioned methods:</a:t>
            </a:r>
          </a:p>
          <a:p>
            <a:pPr marL="285750" indent="-285750">
              <a:lnSpc>
                <a:spcPct val="150000"/>
              </a:lnSpc>
              <a:buClr>
                <a:srgbClr val="FFFF00"/>
              </a:buClr>
              <a:buFont typeface="Arial" panose="020B0604020202020204" pitchFamily="34" charset="0"/>
              <a:buChar char="•"/>
            </a:pPr>
            <a:r>
              <a:rPr lang="en-US" sz="1400" dirty="0">
                <a:solidFill>
                  <a:srgbClr val="FFFF00"/>
                </a:solidFill>
                <a:latin typeface="+mj-lt"/>
                <a:cs typeface="Times New Roman" panose="02020603050405020304" pitchFamily="18" charset="0"/>
              </a:rPr>
              <a:t>SLIC is Simple Linear Iterative Clustering</a:t>
            </a:r>
            <a:r>
              <a:rPr lang="en-US" dirty="0">
                <a:solidFill>
                  <a:srgbClr val="FFFF00"/>
                </a:solidFill>
                <a:latin typeface="+mj-lt"/>
                <a:cs typeface="Times New Roman" panose="02020603050405020304" pitchFamily="18" charset="0"/>
              </a:rPr>
              <a:t>,</a:t>
            </a:r>
          </a:p>
          <a:p>
            <a:pPr marL="285750" indent="-285750">
              <a:buClr>
                <a:srgbClr val="FFFF00"/>
              </a:buClr>
              <a:buFont typeface="Arial" panose="020B0604020202020204" pitchFamily="34" charset="0"/>
              <a:buChar char="•"/>
            </a:pPr>
            <a:r>
              <a:rPr lang="en-US" dirty="0">
                <a:solidFill>
                  <a:srgbClr val="FFFF00"/>
                </a:solidFill>
                <a:latin typeface="+mj-lt"/>
                <a:cs typeface="Times New Roman" panose="02020603050405020304" pitchFamily="18" charset="0"/>
              </a:rPr>
              <a:t>PCA</a:t>
            </a:r>
            <a:r>
              <a:rPr lang="en-US" sz="1400" dirty="0">
                <a:solidFill>
                  <a:srgbClr val="FFFF00"/>
                </a:solidFill>
                <a:latin typeface="+mj-lt"/>
                <a:cs typeface="Times New Roman" panose="02020603050405020304" pitchFamily="18" charset="0"/>
              </a:rPr>
              <a:t> is  Principle Component Analysis</a:t>
            </a:r>
            <a:r>
              <a:rPr lang="en-US" dirty="0">
                <a:solidFill>
                  <a:srgbClr val="FFFF00"/>
                </a:solidFill>
                <a:latin typeface="+mj-lt"/>
                <a:cs typeface="Times New Roman" panose="02020603050405020304" pitchFamily="18" charset="0"/>
              </a:rPr>
              <a:t>,</a:t>
            </a:r>
          </a:p>
          <a:p>
            <a:pPr marL="285750" indent="-285750">
              <a:buClr>
                <a:srgbClr val="FFFF00"/>
              </a:buClr>
              <a:buFont typeface="Arial" panose="020B0604020202020204" pitchFamily="34" charset="0"/>
              <a:buChar char="•"/>
            </a:pPr>
            <a:r>
              <a:rPr lang="en-US" dirty="0">
                <a:solidFill>
                  <a:srgbClr val="FFFF00"/>
                </a:solidFill>
                <a:latin typeface="+mj-lt"/>
                <a:cs typeface="Times New Roman" panose="02020603050405020304" pitchFamily="18" charset="0"/>
              </a:rPr>
              <a:t>H2NMF Hierarchical rank 2 non-negative matrix factorization</a:t>
            </a:r>
            <a:r>
              <a:rPr lang="en-US" sz="1400" dirty="0">
                <a:solidFill>
                  <a:srgbClr val="FFFF00"/>
                </a:solidFill>
                <a:latin typeface="+mj-lt"/>
                <a:cs typeface="Times New Roman" panose="02020603050405020304" pitchFamily="18" charset="0"/>
              </a:rPr>
              <a:t>,</a:t>
            </a:r>
            <a:r>
              <a:rPr lang="en-US" dirty="0">
                <a:solidFill>
                  <a:srgbClr val="FFFF00"/>
                </a:solidFill>
                <a:latin typeface="+mj-lt"/>
                <a:cs typeface="Times New Roman" panose="02020603050405020304" pitchFamily="18" charset="0"/>
              </a:rPr>
              <a:t> </a:t>
            </a:r>
            <a:endParaRPr lang="en-US" sz="1400" dirty="0">
              <a:solidFill>
                <a:srgbClr val="FFFF00"/>
              </a:solidFill>
              <a:latin typeface="+mj-lt"/>
              <a:cs typeface="Times New Roman" panose="02020603050405020304" pitchFamily="18" charset="0"/>
            </a:endParaRPr>
          </a:p>
          <a:p>
            <a:pPr marL="285750" indent="-285750">
              <a:buClr>
                <a:srgbClr val="FFFF00"/>
              </a:buClr>
              <a:buFont typeface="Arial" panose="020B0604020202020204" pitchFamily="34" charset="0"/>
              <a:buChar char="•"/>
            </a:pPr>
            <a:r>
              <a:rPr lang="en-IN" sz="1400" b="0" i="0" u="none" strike="noStrike" cap="none" baseline="0" dirty="0">
                <a:solidFill>
                  <a:srgbClr val="FFFF00"/>
                </a:solidFill>
                <a:effectLst/>
                <a:latin typeface="+mn-lt"/>
                <a:ea typeface="+mn-ea"/>
                <a:cs typeface="+mn-cs"/>
                <a:sym typeface="Arial" panose="020B0604020202020204"/>
              </a:rPr>
              <a:t>LBS</a:t>
            </a:r>
            <a:r>
              <a:rPr lang="en-IN" sz="1400" b="0" i="0" u="none" strike="noStrike" cap="none" baseline="-25000" dirty="0">
                <a:solidFill>
                  <a:srgbClr val="FFFF00"/>
                </a:solidFill>
                <a:effectLst/>
                <a:latin typeface="+mn-lt"/>
                <a:ea typeface="+mn-ea"/>
                <a:cs typeface="+mn-cs"/>
                <a:sym typeface="Arial" panose="020B0604020202020204"/>
              </a:rPr>
              <a:t>R</a:t>
            </a:r>
            <a:r>
              <a:rPr lang="en-IN" sz="1400" b="0" i="0" u="none" strike="noStrike" cap="none" dirty="0">
                <a:solidFill>
                  <a:srgbClr val="FFFF00"/>
                </a:solidFill>
                <a:effectLst/>
                <a:latin typeface="+mn-lt"/>
                <a:ea typeface="+mn-ea"/>
                <a:cs typeface="+mn-cs"/>
                <a:sym typeface="Arial" panose="020B0604020202020204"/>
              </a:rPr>
              <a:t> is Local Band Selection with Redundant bands,</a:t>
            </a:r>
          </a:p>
          <a:p>
            <a:pPr marL="285750" indent="-285750">
              <a:buClr>
                <a:srgbClr val="FFFF00"/>
              </a:buClr>
              <a:buFont typeface="Arial" panose="020B0604020202020204" pitchFamily="34" charset="0"/>
              <a:buChar char="•"/>
            </a:pPr>
            <a:r>
              <a:rPr lang="en-IN" dirty="0">
                <a:solidFill>
                  <a:srgbClr val="FFFF00"/>
                </a:solidFill>
                <a:latin typeface="+mn-lt"/>
                <a:ea typeface="+mn-ea"/>
                <a:cs typeface="+mn-cs"/>
              </a:rPr>
              <a:t>LBS is Local Band Selection without Redundancy.</a:t>
            </a:r>
            <a:endParaRPr lang="en-US" sz="1400" dirty="0">
              <a:solidFill>
                <a:srgbClr val="FFFF00"/>
              </a:solidFill>
              <a:latin typeface="+mj-lt"/>
              <a:cs typeface="Times New Roman" panose="02020603050405020304" pitchFamily="18" charset="0"/>
            </a:endParaRPr>
          </a:p>
        </p:txBody>
      </p:sp>
      <p:graphicFrame>
        <p:nvGraphicFramePr>
          <p:cNvPr id="9" name="Object 8">
            <a:extLst>
              <a:ext uri="{FF2B5EF4-FFF2-40B4-BE49-F238E27FC236}">
                <a16:creationId xmlns:a16="http://schemas.microsoft.com/office/drawing/2014/main" id="{6E199E28-34AF-A0F6-13D8-C0342A6A5B26}"/>
              </a:ext>
            </a:extLst>
          </p:cNvPr>
          <p:cNvGraphicFramePr>
            <a:graphicFrameLocks noChangeAspect="1"/>
          </p:cNvGraphicFramePr>
          <p:nvPr>
            <p:extLst>
              <p:ext uri="{D42A27DB-BD31-4B8C-83A1-F6EECF244321}">
                <p14:modId xmlns:p14="http://schemas.microsoft.com/office/powerpoint/2010/main" val="3710555025"/>
              </p:ext>
            </p:extLst>
          </p:nvPr>
        </p:nvGraphicFramePr>
        <p:xfrm>
          <a:off x="375563" y="641286"/>
          <a:ext cx="8243887" cy="2385932"/>
        </p:xfrm>
        <a:graphic>
          <a:graphicData uri="http://schemas.openxmlformats.org/presentationml/2006/ole">
            <mc:AlternateContent xmlns:mc="http://schemas.openxmlformats.org/markup-compatibility/2006">
              <mc:Choice xmlns:v="urn:schemas-microsoft-com:vml" Requires="v">
                <p:oleObj name="Worksheet" r:id="rId2" imgW="6461618" imgH="1866797" progId="Excel.Sheet.12">
                  <p:embed/>
                </p:oleObj>
              </mc:Choice>
              <mc:Fallback>
                <p:oleObj name="Worksheet" r:id="rId2" imgW="6461618" imgH="1866797" progId="Excel.Sheet.12">
                  <p:embed/>
                  <p:pic>
                    <p:nvPicPr>
                      <p:cNvPr id="0" name=""/>
                      <p:cNvPicPr/>
                      <p:nvPr/>
                    </p:nvPicPr>
                    <p:blipFill>
                      <a:blip r:embed="rId3"/>
                      <a:stretch>
                        <a:fillRect/>
                      </a:stretch>
                    </p:blipFill>
                    <p:spPr>
                      <a:xfrm>
                        <a:off x="375563" y="641286"/>
                        <a:ext cx="8243887" cy="2385932"/>
                      </a:xfrm>
                      <a:prstGeom prst="rect">
                        <a:avLst/>
                      </a:prstGeom>
                      <a:ln>
                        <a:solidFill>
                          <a:schemeClr val="tx1"/>
                        </a:solidFill>
                      </a:ln>
                    </p:spPr>
                  </p:pic>
                </p:oleObj>
              </mc:Fallback>
            </mc:AlternateContent>
          </a:graphicData>
        </a:graphic>
      </p:graphicFrame>
    </p:spTree>
    <p:extLst>
      <p:ext uri="{BB962C8B-B14F-4D97-AF65-F5344CB8AC3E}">
        <p14:creationId xmlns:p14="http://schemas.microsoft.com/office/powerpoint/2010/main" val="11333325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8" name="Text Box 7"/>
          <p:cNvSpPr txBox="1"/>
          <p:nvPr/>
        </p:nvSpPr>
        <p:spPr>
          <a:xfrm>
            <a:off x="731520" y="738666"/>
            <a:ext cx="6694516" cy="3608488"/>
          </a:xfrm>
          <a:prstGeom prst="rect">
            <a:avLst/>
          </a:prstGeom>
          <a:noFill/>
        </p:spPr>
        <p:txBody>
          <a:bodyPr wrap="square" lIns="91440" tIns="45720" rIns="91440" bIns="45720" rtlCol="0" anchor="t">
            <a:spAutoFit/>
          </a:bodyPr>
          <a:lstStyle/>
          <a:p>
            <a:pPr algn="just">
              <a:lnSpc>
                <a:spcPct val="150000"/>
              </a:lnSpc>
            </a:pPr>
            <a:r>
              <a:rPr lang="en-US" dirty="0">
                <a:latin typeface="Times New Roman" panose="02020603050405020304" pitchFamily="18" charset="0"/>
                <a:cs typeface="Times New Roman" panose="02020603050405020304" pitchFamily="18" charset="0"/>
              </a:rPr>
              <a:t>In this study several approaches of image classification based on </a:t>
            </a:r>
            <a:r>
              <a:rPr lang="en-US" b="1" dirty="0">
                <a:solidFill>
                  <a:schemeClr val="tx1">
                    <a:lumMod val="50000"/>
                  </a:schemeClr>
                </a:solidFill>
                <a:latin typeface="Times New Roman" panose="02020603050405020304" pitchFamily="18" charset="0"/>
                <a:cs typeface="Times New Roman" panose="02020603050405020304" pitchFamily="18" charset="0"/>
              </a:rPr>
              <a:t>segmentation clustering </a:t>
            </a:r>
            <a:r>
              <a:rPr lang="en-US" dirty="0">
                <a:latin typeface="Times New Roman" panose="02020603050405020304" pitchFamily="18" charset="0"/>
                <a:cs typeface="Times New Roman" panose="02020603050405020304" pitchFamily="18" charset="0"/>
              </a:rPr>
              <a:t>with </a:t>
            </a:r>
            <a:r>
              <a:rPr lang="en-US" b="1" dirty="0">
                <a:latin typeface="Times New Roman" panose="02020603050405020304" pitchFamily="18" charset="0"/>
                <a:cs typeface="Times New Roman" panose="02020603050405020304" pitchFamily="18" charset="0"/>
              </a:rPr>
              <a:t>local band selection</a:t>
            </a:r>
            <a:r>
              <a:rPr lang="en-US" dirty="0">
                <a:latin typeface="Times New Roman" panose="02020603050405020304" pitchFamily="18" charset="0"/>
                <a:cs typeface="Times New Roman" panose="02020603050405020304" pitchFamily="18" charset="0"/>
              </a:rPr>
              <a:t> techniques through </a:t>
            </a:r>
            <a:r>
              <a:rPr lang="en-US" b="1" dirty="0" err="1">
                <a:solidFill>
                  <a:schemeClr val="tx1">
                    <a:lumMod val="50000"/>
                  </a:schemeClr>
                </a:solidFill>
                <a:latin typeface="Times New Roman" panose="02020603050405020304" pitchFamily="18" charset="0"/>
                <a:cs typeface="Times New Roman" panose="02020603050405020304" pitchFamily="18" charset="0"/>
              </a:rPr>
              <a:t>gini</a:t>
            </a:r>
            <a:r>
              <a:rPr lang="en-US" b="1" dirty="0">
                <a:solidFill>
                  <a:schemeClr val="tx1">
                    <a:lumMod val="50000"/>
                  </a:schemeClr>
                </a:solidFill>
                <a:latin typeface="Times New Roman" panose="02020603050405020304" pitchFamily="18" charset="0"/>
                <a:cs typeface="Times New Roman" panose="02020603050405020304" pitchFamily="18" charset="0"/>
              </a:rPr>
              <a:t> impurity </a:t>
            </a:r>
            <a:r>
              <a:rPr lang="en-US" dirty="0">
                <a:latin typeface="Times New Roman" panose="02020603050405020304" pitchFamily="18" charset="0"/>
                <a:cs typeface="Times New Roman" panose="02020603050405020304" pitchFamily="18" charset="0"/>
              </a:rPr>
              <a:t>are preformed in order to enhance relevancy and remove redundancy. </a:t>
            </a:r>
          </a:p>
          <a:p>
            <a:pPr algn="just">
              <a:lnSpc>
                <a:spcPct val="150000"/>
              </a:lnSpc>
            </a:pPr>
            <a:endParaRPr lang="en-US" dirty="0">
              <a:latin typeface="Times New Roman" panose="02020603050405020304" pitchFamily="18" charset="0"/>
              <a:cs typeface="Times New Roman" panose="02020603050405020304" pitchFamily="18" charset="0"/>
            </a:endParaRPr>
          </a:p>
          <a:p>
            <a:pPr lvl="1" algn="just">
              <a:lnSpc>
                <a:spcPct val="150000"/>
              </a:lnSpc>
            </a:pPr>
            <a:r>
              <a:rPr lang="en-US" dirty="0">
                <a:latin typeface="Times New Roman" panose="02020603050405020304" pitchFamily="18" charset="0"/>
                <a:cs typeface="Times New Roman" panose="02020603050405020304" pitchFamily="18" charset="0"/>
              </a:rPr>
              <a:t>Experiments were performed on Salinas, Pavia Center and  Pavia University dataset and the results were compared on the basis of accuracy assessment. </a:t>
            </a:r>
          </a:p>
          <a:p>
            <a:pPr marL="285750" indent="-285750" algn="just">
              <a:lnSpc>
                <a:spcPct val="150000"/>
              </a:lnSpc>
              <a:buChar char="•"/>
            </a:pPr>
            <a:r>
              <a:rPr lang="en-US" dirty="0">
                <a:latin typeface="Times New Roman"/>
                <a:cs typeface="Times New Roman"/>
              </a:rPr>
              <a:t>Among the evaluated methods, higher accuracy is achieved by segments consisting less redundant bands.</a:t>
            </a:r>
            <a:r>
              <a:rPr lang="en-US" i="1" dirty="0">
                <a:latin typeface="Times New Roman"/>
                <a:cs typeface="Times New Roman"/>
              </a:rPr>
              <a:t> </a:t>
            </a:r>
          </a:p>
          <a:p>
            <a:pPr marL="285750" indent="-285750" algn="just">
              <a:lnSpc>
                <a:spcPct val="150000"/>
              </a:lnSpc>
              <a:buChar char="•"/>
            </a:pPr>
            <a:r>
              <a:rPr lang="en-US" dirty="0">
                <a:latin typeface="Times New Roman"/>
                <a:cs typeface="Times New Roman"/>
              </a:rPr>
              <a:t>The accuracy measurements in terms of NMI for </a:t>
            </a:r>
            <a:r>
              <a:rPr lang="en-US" b="1" i="1" dirty="0" err="1">
                <a:latin typeface="Times New Roman"/>
                <a:cs typeface="Times New Roman"/>
              </a:rPr>
              <a:t>k_</a:t>
            </a:r>
            <a:r>
              <a:rPr lang="en-US" b="1" dirty="0" err="1">
                <a:latin typeface="Times New Roman"/>
                <a:cs typeface="Times New Roman"/>
              </a:rPr>
              <a:t>seg</a:t>
            </a:r>
            <a:r>
              <a:rPr lang="en-US" b="1" i="1" dirty="0">
                <a:latin typeface="Times New Roman"/>
                <a:cs typeface="Times New Roman"/>
              </a:rPr>
              <a:t> + LBS</a:t>
            </a:r>
            <a:r>
              <a:rPr lang="en-US" i="1" dirty="0">
                <a:latin typeface="Times New Roman"/>
                <a:cs typeface="Times New Roman"/>
              </a:rPr>
              <a:t> </a:t>
            </a:r>
            <a:r>
              <a:rPr lang="en-US" dirty="0">
                <a:latin typeface="Times New Roman"/>
                <a:cs typeface="Times New Roman"/>
              </a:rPr>
              <a:t>for dataset Salinas is </a:t>
            </a:r>
            <a:r>
              <a:rPr lang="en-US" b="1" dirty="0">
                <a:latin typeface="Times New Roman"/>
                <a:cs typeface="Times New Roman"/>
              </a:rPr>
              <a:t>0.8130</a:t>
            </a:r>
            <a:r>
              <a:rPr lang="en-US" dirty="0">
                <a:latin typeface="Times New Roman"/>
                <a:cs typeface="Times New Roman"/>
              </a:rPr>
              <a:t> respectively. </a:t>
            </a:r>
          </a:p>
          <a:p>
            <a:pPr algn="just">
              <a:lnSpc>
                <a:spcPct val="150000"/>
              </a:lnSpc>
            </a:pPr>
            <a:endParaRPr lang="en-US" dirty="0">
              <a:latin typeface="Times New Roman" panose="02020603050405020304" pitchFamily="18" charset="0"/>
              <a:cs typeface="Times New Roman" panose="02020603050405020304" pitchFamily="18" charset="0"/>
            </a:endParaRPr>
          </a:p>
        </p:txBody>
      </p:sp>
      <p:sp>
        <p:nvSpPr>
          <p:cNvPr id="19" name="Rectangles 9">
            <a:extLst>
              <a:ext uri="{FF2B5EF4-FFF2-40B4-BE49-F238E27FC236}">
                <a16:creationId xmlns:a16="http://schemas.microsoft.com/office/drawing/2014/main" id="{C31F974F-EFCB-4692-99A5-7A0E64BF32A4}"/>
              </a:ext>
            </a:extLst>
          </p:cNvPr>
          <p:cNvSpPr/>
          <p:nvPr/>
        </p:nvSpPr>
        <p:spPr>
          <a:xfrm>
            <a:off x="8682989" y="4840605"/>
            <a:ext cx="445295" cy="30289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marL="0" lvl="0" indent="0" algn="ctr" rtl="0">
              <a:spcBef>
                <a:spcPts val="0"/>
              </a:spcBef>
              <a:spcAft>
                <a:spcPts val="0"/>
              </a:spcAft>
              <a:buNone/>
            </a:pPr>
            <a:r>
              <a:rPr lang="en-US" altLang="en-US" sz="1800" dirty="0">
                <a:sym typeface="+mn-ea"/>
              </a:rPr>
              <a:t>33</a:t>
            </a:r>
            <a:endParaRPr lang="en-IN" altLang="en-US" sz="1800" dirty="0">
              <a:sym typeface="+mn-ea"/>
            </a:endParaRPr>
          </a:p>
        </p:txBody>
      </p:sp>
      <p:sp>
        <p:nvSpPr>
          <p:cNvPr id="5" name="文本框 85">
            <a:extLst>
              <a:ext uri="{FF2B5EF4-FFF2-40B4-BE49-F238E27FC236}">
                <a16:creationId xmlns:a16="http://schemas.microsoft.com/office/drawing/2014/main" id="{E4C43001-32BB-4291-8230-FC2BD3F73CCB}"/>
              </a:ext>
            </a:extLst>
          </p:cNvPr>
          <p:cNvSpPr txBox="1"/>
          <p:nvPr/>
        </p:nvSpPr>
        <p:spPr>
          <a:xfrm>
            <a:off x="2800350" y="211138"/>
            <a:ext cx="3613150" cy="348813"/>
          </a:xfrm>
          <a:prstGeom prst="rect">
            <a:avLst/>
          </a:prstGeom>
          <a:noFill/>
        </p:spPr>
        <p:txBody>
          <a:bodyPr wrap="square" rtlCol="0">
            <a:spAutoFit/>
          </a:bodyPr>
          <a:lstStyle/>
          <a:p>
            <a:pPr algn="ctr">
              <a:lnSpc>
                <a:spcPts val="2000"/>
              </a:lnSpc>
              <a:spcBef>
                <a:spcPts val="0"/>
              </a:spcBef>
              <a:spcAft>
                <a:spcPts val="0"/>
              </a:spcAft>
            </a:pPr>
            <a:r>
              <a:rPr lang="en-IN" altLang="en-US" sz="2000" b="1" kern="1200" dirty="0">
                <a:solidFill>
                  <a:srgbClr val="342B02"/>
                </a:solidFill>
                <a:ea typeface="华文中宋"/>
                <a:sym typeface="Times New Roman" panose="02020603050405020304"/>
              </a:rPr>
              <a:t>Summary</a:t>
            </a:r>
            <a:endParaRPr lang="en-IN" altLang="en-US" sz="2000" b="1" kern="1200" dirty="0">
              <a:solidFill>
                <a:srgbClr val="342B02"/>
              </a:solidFill>
              <a:latin typeface="Arial" panose="020B0604020202020204"/>
              <a:ea typeface="华文中宋"/>
              <a:cs typeface="Arial" panose="020B0604020202020204"/>
              <a:sym typeface="Times New Roman" panose="02020603050405020304"/>
            </a:endParaRPr>
          </a:p>
        </p:txBody>
      </p:sp>
    </p:spTree>
    <p:extLst>
      <p:ext uri="{BB962C8B-B14F-4D97-AF65-F5344CB8AC3E}">
        <p14:creationId xmlns:p14="http://schemas.microsoft.com/office/powerpoint/2010/main" val="40146904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099697-63D1-4454-82CB-14A3C21672C1}"/>
              </a:ext>
            </a:extLst>
          </p:cNvPr>
          <p:cNvSpPr txBox="1"/>
          <p:nvPr/>
        </p:nvSpPr>
        <p:spPr>
          <a:xfrm>
            <a:off x="314325" y="852408"/>
            <a:ext cx="8158163" cy="3785652"/>
          </a:xfrm>
          <a:prstGeom prst="rect">
            <a:avLst/>
          </a:prstGeom>
          <a:noFill/>
        </p:spPr>
        <p:txBody>
          <a:bodyPr wrap="square">
            <a:spAutoFit/>
          </a:bodyPr>
          <a:lstStyle/>
          <a:p>
            <a:r>
              <a:rPr lang="en-IN" sz="1200" dirty="0">
                <a:latin typeface="Times New Roman" panose="02020603050405020304" pitchFamily="18" charset="0"/>
                <a:cs typeface="Times New Roman" panose="02020603050405020304" pitchFamily="18" charset="0"/>
              </a:rPr>
              <a:t>[1] A. </a:t>
            </a:r>
            <a:r>
              <a:rPr lang="en-IN" sz="1200" dirty="0" err="1">
                <a:latin typeface="Times New Roman" panose="02020603050405020304" pitchFamily="18" charset="0"/>
                <a:cs typeface="Times New Roman" panose="02020603050405020304" pitchFamily="18" charset="0"/>
              </a:rPr>
              <a:t>Femenias</a:t>
            </a:r>
            <a:r>
              <a:rPr lang="en-IN" sz="1200" dirty="0">
                <a:latin typeface="Times New Roman" panose="02020603050405020304" pitchFamily="18" charset="0"/>
                <a:cs typeface="Times New Roman" panose="02020603050405020304" pitchFamily="18" charset="0"/>
              </a:rPr>
              <a:t> and S. Mar ́</a:t>
            </a:r>
            <a:r>
              <a:rPr lang="en-IN" sz="1200" dirty="0" err="1">
                <a:latin typeface="Times New Roman" panose="02020603050405020304" pitchFamily="18" charset="0"/>
                <a:cs typeface="Times New Roman" panose="02020603050405020304" pitchFamily="18" charset="0"/>
              </a:rPr>
              <a:t>ın</a:t>
            </a:r>
            <a:r>
              <a:rPr lang="en-IN" sz="1200" dirty="0">
                <a:latin typeface="Times New Roman" panose="02020603050405020304" pitchFamily="18" charset="0"/>
                <a:cs typeface="Times New Roman" panose="02020603050405020304" pitchFamily="18" charset="0"/>
              </a:rPr>
              <a:t>, “Hyperspectral imaging,” Electromagnetic Technologies in Food Science, 2021.</a:t>
            </a:r>
          </a:p>
          <a:p>
            <a:r>
              <a:rPr lang="en-IN" sz="1200" dirty="0">
                <a:latin typeface="Times New Roman" panose="02020603050405020304" pitchFamily="18" charset="0"/>
                <a:cs typeface="Times New Roman" panose="02020603050405020304" pitchFamily="18" charset="0"/>
              </a:rPr>
              <a:t>[2] M. Mateen, J. Wen, D. Nasrullah, and M. Azeem Akbar, “The role of hyperspectral imaging: A literature review,”                </a:t>
            </a:r>
          </a:p>
          <a:p>
            <a:r>
              <a:rPr lang="en-IN" sz="1200" dirty="0">
                <a:latin typeface="Times New Roman" panose="02020603050405020304" pitchFamily="18" charset="0"/>
                <a:cs typeface="Times New Roman" panose="02020603050405020304" pitchFamily="18" charset="0"/>
              </a:rPr>
              <a:t>     International Journal of Advanced Computer Science and Applications, vol. 9, p. 51, 09 2018.</a:t>
            </a:r>
          </a:p>
          <a:p>
            <a:r>
              <a:rPr lang="en-IN" sz="1200" dirty="0">
                <a:latin typeface="Times New Roman" panose="02020603050405020304" pitchFamily="18" charset="0"/>
                <a:cs typeface="Times New Roman" panose="02020603050405020304" pitchFamily="18" charset="0"/>
              </a:rPr>
              <a:t>[3] A. Mehta and O. Dikshit, “Comparative study on projected clustering methods for hyperspectral imagery classification,” </a:t>
            </a:r>
          </a:p>
          <a:p>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Geocarto</a:t>
            </a:r>
            <a:r>
              <a:rPr lang="en-IN" sz="1200" dirty="0">
                <a:latin typeface="Times New Roman" panose="02020603050405020304" pitchFamily="18" charset="0"/>
                <a:cs typeface="Times New Roman" panose="02020603050405020304" pitchFamily="18" charset="0"/>
              </a:rPr>
              <a:t> International, vol. 31, pp. 296–307.</a:t>
            </a:r>
          </a:p>
          <a:p>
            <a:r>
              <a:rPr lang="en-IN" sz="1200" dirty="0">
                <a:latin typeface="Times New Roman" panose="02020603050405020304" pitchFamily="18" charset="0"/>
                <a:cs typeface="Times New Roman" panose="02020603050405020304" pitchFamily="18" charset="0"/>
              </a:rPr>
              <a:t>[4] A. F. </a:t>
            </a:r>
            <a:r>
              <a:rPr lang="en-IN" sz="1200" dirty="0" err="1">
                <a:latin typeface="Times New Roman" panose="02020603050405020304" pitchFamily="18" charset="0"/>
                <a:cs typeface="Times New Roman" panose="02020603050405020304" pitchFamily="18" charset="0"/>
              </a:rPr>
              <a:t>Alkarkhi</a:t>
            </a:r>
            <a:r>
              <a:rPr lang="en-IN" sz="1200" dirty="0">
                <a:latin typeface="Times New Roman" panose="02020603050405020304" pitchFamily="18" charset="0"/>
                <a:cs typeface="Times New Roman" panose="02020603050405020304" pitchFamily="18" charset="0"/>
              </a:rPr>
              <a:t> and W. A. </a:t>
            </a:r>
            <a:r>
              <a:rPr lang="en-IN" sz="1200" dirty="0" err="1">
                <a:latin typeface="Times New Roman" panose="02020603050405020304" pitchFamily="18" charset="0"/>
                <a:cs typeface="Times New Roman" panose="02020603050405020304" pitchFamily="18" charset="0"/>
              </a:rPr>
              <a:t>Alqaraghuli</a:t>
            </a:r>
            <a:r>
              <a:rPr lang="en-IN" sz="1200" dirty="0">
                <a:latin typeface="Times New Roman" panose="02020603050405020304" pitchFamily="18" charset="0"/>
                <a:cs typeface="Times New Roman" panose="02020603050405020304" pitchFamily="18" charset="0"/>
              </a:rPr>
              <a:t>, “Cluster analysis, chapter 11,” in Easy Statistics for Food Science with R, A. F. </a:t>
            </a:r>
          </a:p>
          <a:p>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Alkarkhi</a:t>
            </a:r>
            <a:r>
              <a:rPr lang="en-IN" sz="1200" dirty="0">
                <a:latin typeface="Times New Roman" panose="02020603050405020304" pitchFamily="18" charset="0"/>
                <a:cs typeface="Times New Roman" panose="02020603050405020304" pitchFamily="18" charset="0"/>
              </a:rPr>
              <a:t> and W. A. </a:t>
            </a:r>
            <a:r>
              <a:rPr lang="en-IN" sz="1200" dirty="0" err="1">
                <a:latin typeface="Times New Roman" panose="02020603050405020304" pitchFamily="18" charset="0"/>
                <a:cs typeface="Times New Roman" panose="02020603050405020304" pitchFamily="18" charset="0"/>
              </a:rPr>
              <a:t>Alqaraghuli</a:t>
            </a:r>
            <a:r>
              <a:rPr lang="en-IN" sz="1200" dirty="0">
                <a:latin typeface="Times New Roman" panose="02020603050405020304" pitchFamily="18" charset="0"/>
                <a:cs typeface="Times New Roman" panose="02020603050405020304" pitchFamily="18" charset="0"/>
              </a:rPr>
              <a:t>, Eds. Academic Press, 2019, pp. 177–186.</a:t>
            </a:r>
          </a:p>
          <a:p>
            <a:r>
              <a:rPr lang="en-IN" sz="1200" dirty="0">
                <a:latin typeface="Times New Roman" panose="02020603050405020304" pitchFamily="18" charset="0"/>
                <a:cs typeface="Times New Roman" panose="02020603050405020304" pitchFamily="18" charset="0"/>
              </a:rPr>
              <a:t>[5] A. Mehta and O. Dikshit, “Projected clustering of hyperspectral imagery using region merging,” Remote Sensing Letters, vol. </a:t>
            </a:r>
          </a:p>
          <a:p>
            <a:r>
              <a:rPr lang="en-IN" sz="1200" dirty="0">
                <a:latin typeface="Times New Roman" panose="02020603050405020304" pitchFamily="18" charset="0"/>
                <a:cs typeface="Times New Roman" panose="02020603050405020304" pitchFamily="18" charset="0"/>
              </a:rPr>
              <a:t>      7, no. 8, pp. 721–730, 2016.</a:t>
            </a:r>
          </a:p>
          <a:p>
            <a:r>
              <a:rPr lang="en-IN" sz="1200" dirty="0">
                <a:latin typeface="Times New Roman" panose="02020603050405020304" pitchFamily="18" charset="0"/>
                <a:cs typeface="Times New Roman" panose="02020603050405020304" pitchFamily="18" charset="0"/>
              </a:rPr>
              <a:t>[6] C. D. Manning, P. Raghavan, and H. </a:t>
            </a:r>
            <a:r>
              <a:rPr lang="en-IN" sz="1200" dirty="0" err="1">
                <a:latin typeface="Times New Roman" panose="02020603050405020304" pitchFamily="18" charset="0"/>
                <a:cs typeface="Times New Roman" panose="02020603050405020304" pitchFamily="18" charset="0"/>
              </a:rPr>
              <a:t>Sch</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utze</a:t>
            </a:r>
            <a:r>
              <a:rPr lang="en-IN" sz="1200" dirty="0">
                <a:latin typeface="Times New Roman" panose="02020603050405020304" pitchFamily="18" charset="0"/>
                <a:cs typeface="Times New Roman" panose="02020603050405020304" pitchFamily="18" charset="0"/>
              </a:rPr>
              <a:t>, Introduction to Information Retrieval. Cambridge University</a:t>
            </a:r>
          </a:p>
          <a:p>
            <a:r>
              <a:rPr lang="en-IN" sz="1200" dirty="0">
                <a:latin typeface="Times New Roman" panose="02020603050405020304" pitchFamily="18" charset="0"/>
                <a:cs typeface="Times New Roman" panose="02020603050405020304" pitchFamily="18" charset="0"/>
              </a:rPr>
              <a:t>      Press, 2008, </a:t>
            </a:r>
            <a:r>
              <a:rPr lang="en-IN" sz="1200" dirty="0" err="1">
                <a:latin typeface="Times New Roman" panose="02020603050405020304" pitchFamily="18" charset="0"/>
                <a:cs typeface="Times New Roman" panose="02020603050405020304" pitchFamily="18" charset="0"/>
              </a:rPr>
              <a:t>cambridge</a:t>
            </a:r>
            <a:r>
              <a:rPr lang="en-IN" sz="1200" dirty="0">
                <a:latin typeface="Times New Roman" panose="02020603050405020304" pitchFamily="18" charset="0"/>
                <a:cs typeface="Times New Roman" panose="02020603050405020304" pitchFamily="18" charset="0"/>
              </a:rPr>
              <a:t> Books Online. [Online]. Available: </a:t>
            </a:r>
            <a:r>
              <a:rPr lang="en-IN" sz="1200" dirty="0">
                <a:latin typeface="Times New Roman" panose="02020603050405020304" pitchFamily="18" charset="0"/>
                <a:cs typeface="Times New Roman" panose="02020603050405020304" pitchFamily="18" charset="0"/>
                <a:hlinkClick r:id="rId2"/>
              </a:rPr>
              <a:t>http://dx.doi.org/10.1017/CBO9780511809071</a:t>
            </a:r>
            <a:endParaRPr lang="en-IN" sz="1200" dirty="0">
              <a:latin typeface="Times New Roman" panose="02020603050405020304" pitchFamily="18" charset="0"/>
              <a:cs typeface="Times New Roman" panose="02020603050405020304" pitchFamily="18" charset="0"/>
            </a:endParaRPr>
          </a:p>
          <a:p>
            <a:r>
              <a:rPr lang="en-IN" sz="1200" dirty="0">
                <a:latin typeface="Times New Roman" panose="02020603050405020304" pitchFamily="18" charset="0"/>
                <a:cs typeface="Times New Roman" panose="02020603050405020304" pitchFamily="18" charset="0"/>
              </a:rPr>
              <a:t>[7] A. Mehta and O. Dikshit, “Segmentation-based projected clustering of hyperspectral images using mutual nearest neighbour,”    </a:t>
            </a:r>
          </a:p>
          <a:p>
            <a:r>
              <a:rPr lang="en-IN" sz="1200" dirty="0">
                <a:latin typeface="Times New Roman" panose="02020603050405020304" pitchFamily="18" charset="0"/>
                <a:cs typeface="Times New Roman" panose="02020603050405020304" pitchFamily="18" charset="0"/>
              </a:rPr>
              <a:t>      IEEE Journal of Selected Topics in Applied Earth Observations and Remote Sensing, vol. 10, no. 12, pp. 5237–5244, 2017.</a:t>
            </a:r>
          </a:p>
          <a:p>
            <a:r>
              <a:rPr lang="en-IN" sz="1200" dirty="0">
                <a:latin typeface="Times New Roman" panose="02020603050405020304" pitchFamily="18" charset="0"/>
                <a:cs typeface="Times New Roman" panose="02020603050405020304" pitchFamily="18" charset="0"/>
              </a:rPr>
              <a:t>[8] Y. Li and H. Wu, “A clustering method based on k-means algorithm,” Physics Procedia, vol. 25, pp. 1104–1109, 12 2012.</a:t>
            </a:r>
          </a:p>
          <a:p>
            <a:r>
              <a:rPr lang="en-IN" sz="1200" dirty="0">
                <a:latin typeface="Times New Roman" panose="02020603050405020304" pitchFamily="18" charset="0"/>
                <a:cs typeface="Times New Roman" panose="02020603050405020304" pitchFamily="18" charset="0"/>
              </a:rPr>
              <a:t>[9] S. Lloyd, “Least squares quantization in </a:t>
            </a:r>
            <a:r>
              <a:rPr lang="en-IN" sz="1200" dirty="0" err="1">
                <a:latin typeface="Times New Roman" panose="02020603050405020304" pitchFamily="18" charset="0"/>
                <a:cs typeface="Times New Roman" panose="02020603050405020304" pitchFamily="18" charset="0"/>
              </a:rPr>
              <a:t>pcm</a:t>
            </a:r>
            <a:r>
              <a:rPr lang="en-IN" sz="1200" dirty="0">
                <a:latin typeface="Times New Roman" panose="02020603050405020304" pitchFamily="18" charset="0"/>
                <a:cs typeface="Times New Roman" panose="02020603050405020304" pitchFamily="18" charset="0"/>
              </a:rPr>
              <a:t>,” IEEE Transactions on Information Theory, vol. 28, pp. 1104–1109, 1982.</a:t>
            </a:r>
          </a:p>
          <a:p>
            <a:r>
              <a:rPr lang="en-IN" sz="1200" dirty="0">
                <a:latin typeface="Times New Roman" panose="02020603050405020304" pitchFamily="18" charset="0"/>
                <a:cs typeface="Times New Roman" panose="02020603050405020304" pitchFamily="18" charset="0"/>
              </a:rPr>
              <a:t>[10] A. K. Jain, M. N. </a:t>
            </a:r>
            <a:r>
              <a:rPr lang="en-IN" sz="1200" dirty="0" err="1">
                <a:latin typeface="Times New Roman" panose="02020603050405020304" pitchFamily="18" charset="0"/>
                <a:cs typeface="Times New Roman" panose="02020603050405020304" pitchFamily="18" charset="0"/>
              </a:rPr>
              <a:t>Murty</a:t>
            </a:r>
            <a:r>
              <a:rPr lang="en-IN" sz="1200" dirty="0">
                <a:latin typeface="Times New Roman" panose="02020603050405020304" pitchFamily="18" charset="0"/>
                <a:cs typeface="Times New Roman" panose="02020603050405020304" pitchFamily="18" charset="0"/>
              </a:rPr>
              <a:t>, and P. J. Flynn., Data Clustering: A Review, 1999, pp. 264–323.</a:t>
            </a:r>
          </a:p>
          <a:p>
            <a:r>
              <a:rPr lang="en-IN" sz="1200" dirty="0">
                <a:latin typeface="Times New Roman" panose="02020603050405020304" pitchFamily="18" charset="0"/>
                <a:cs typeface="Times New Roman" panose="02020603050405020304" pitchFamily="18" charset="0"/>
              </a:rPr>
              <a:t>[11] J. A. Richards, Remote Sensing Digital Image Analysis: An Introduction Springer-Verlag, Berlin, Heidelberg, 5th Edition, </a:t>
            </a:r>
          </a:p>
          <a:p>
            <a:r>
              <a:rPr lang="en-IN" sz="1200" dirty="0">
                <a:latin typeface="Times New Roman" panose="02020603050405020304" pitchFamily="18" charset="0"/>
                <a:cs typeface="Times New Roman" panose="02020603050405020304" pitchFamily="18" charset="0"/>
              </a:rPr>
              <a:t>      2013, pp. 403–446.</a:t>
            </a:r>
          </a:p>
          <a:p>
            <a:r>
              <a:rPr lang="en-IN" sz="1200" dirty="0">
                <a:latin typeface="Times New Roman" panose="02020603050405020304" pitchFamily="18" charset="0"/>
                <a:cs typeface="Times New Roman" panose="02020603050405020304" pitchFamily="18" charset="0"/>
              </a:rPr>
              <a:t>[12] </a:t>
            </a:r>
            <a:r>
              <a:rPr lang="en-IN" sz="1200" dirty="0" err="1">
                <a:latin typeface="Times New Roman" panose="02020603050405020304" pitchFamily="18" charset="0"/>
                <a:cs typeface="Times New Roman" panose="02020603050405020304" pitchFamily="18" charset="0"/>
              </a:rPr>
              <a:t>Ehu</a:t>
            </a:r>
            <a:r>
              <a:rPr lang="en-IN" sz="1200" dirty="0">
                <a:latin typeface="Times New Roman" panose="02020603050405020304" pitchFamily="18" charset="0"/>
                <a:cs typeface="Times New Roman" panose="02020603050405020304" pitchFamily="18" charset="0"/>
              </a:rPr>
              <a:t>, “Salinas, </a:t>
            </a:r>
            <a:r>
              <a:rPr lang="en-IN" sz="1200" dirty="0" err="1">
                <a:latin typeface="Times New Roman" panose="02020603050405020304" pitchFamily="18" charset="0"/>
                <a:cs typeface="Times New Roman" panose="02020603050405020304" pitchFamily="18" charset="0"/>
              </a:rPr>
              <a:t>pavia</a:t>
            </a:r>
            <a:r>
              <a:rPr lang="en-IN" sz="1200" dirty="0">
                <a:latin typeface="Times New Roman" panose="02020603050405020304" pitchFamily="18" charset="0"/>
                <a:cs typeface="Times New Roman" panose="02020603050405020304" pitchFamily="18" charset="0"/>
              </a:rPr>
              <a:t> university and </a:t>
            </a:r>
            <a:r>
              <a:rPr lang="en-IN" sz="1200" dirty="0" err="1">
                <a:latin typeface="Times New Roman" panose="02020603050405020304" pitchFamily="18" charset="0"/>
                <a:cs typeface="Times New Roman" panose="02020603050405020304" pitchFamily="18" charset="0"/>
              </a:rPr>
              <a:t>pavia</a:t>
            </a:r>
            <a:r>
              <a:rPr lang="en-IN" sz="1200" dirty="0">
                <a:latin typeface="Times New Roman" panose="02020603050405020304" pitchFamily="18" charset="0"/>
                <a:cs typeface="Times New Roman" panose="02020603050405020304" pitchFamily="18" charset="0"/>
              </a:rPr>
              <a:t> center datasets,” Accessed on 2021. [Online]. Available:</a:t>
            </a:r>
          </a:p>
          <a:p>
            <a:r>
              <a:rPr lang="en-IN" sz="1200" dirty="0">
                <a:latin typeface="Times New Roman" panose="02020603050405020304" pitchFamily="18" charset="0"/>
                <a:cs typeface="Times New Roman" panose="02020603050405020304" pitchFamily="18" charset="0"/>
                <a:hlinkClick r:id="rId3"/>
              </a:rPr>
              <a:t> </a:t>
            </a:r>
            <a:r>
              <a:rPr lang="en-IN" sz="1200" dirty="0">
                <a:latin typeface="Times New Roman" panose="02020603050405020304" pitchFamily="18" charset="0"/>
                <a:cs typeface="Times New Roman" panose="02020603050405020304" pitchFamily="18" charset="0"/>
              </a:rPr>
              <a:t>       </a:t>
            </a:r>
            <a:r>
              <a:rPr lang="en-IN" sz="1200" dirty="0">
                <a:latin typeface="Times New Roman" panose="02020603050405020304" pitchFamily="18" charset="0"/>
                <a:cs typeface="Times New Roman" panose="02020603050405020304" pitchFamily="18" charset="0"/>
                <a:hlinkClick r:id="rId3"/>
              </a:rPr>
              <a:t>https://www.ehu.eus/ccwintco/index.php?title=Hyperspectral_Remote_Sensing_Scenes</a:t>
            </a:r>
            <a:r>
              <a:rPr lang="en-IN" sz="1200" dirty="0">
                <a:latin typeface="Times New Roman" panose="02020603050405020304" pitchFamily="18" charset="0"/>
                <a:cs typeface="Times New Roman" panose="02020603050405020304" pitchFamily="18" charset="0"/>
              </a:rPr>
              <a:t>  </a:t>
            </a:r>
          </a:p>
        </p:txBody>
      </p:sp>
      <p:sp>
        <p:nvSpPr>
          <p:cNvPr id="5" name="Rectangles 9">
            <a:extLst>
              <a:ext uri="{FF2B5EF4-FFF2-40B4-BE49-F238E27FC236}">
                <a16:creationId xmlns:a16="http://schemas.microsoft.com/office/drawing/2014/main" id="{347AB665-C291-43DC-A70A-7C7E38886A87}"/>
              </a:ext>
            </a:extLst>
          </p:cNvPr>
          <p:cNvSpPr/>
          <p:nvPr/>
        </p:nvSpPr>
        <p:spPr>
          <a:xfrm>
            <a:off x="2743200" y="341316"/>
            <a:ext cx="2638425" cy="30289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marL="0" lvl="0" indent="0" algn="ctr" rtl="0">
              <a:spcBef>
                <a:spcPts val="0"/>
              </a:spcBef>
              <a:spcAft>
                <a:spcPts val="0"/>
              </a:spcAft>
              <a:buNone/>
            </a:pPr>
            <a:r>
              <a:rPr lang="en-IN" altLang="en-US" sz="1800" dirty="0">
                <a:sym typeface="+mn-ea"/>
              </a:rPr>
              <a:t>Reference</a:t>
            </a:r>
          </a:p>
        </p:txBody>
      </p:sp>
      <p:sp>
        <p:nvSpPr>
          <p:cNvPr id="6" name="Rectangles 9">
            <a:extLst>
              <a:ext uri="{FF2B5EF4-FFF2-40B4-BE49-F238E27FC236}">
                <a16:creationId xmlns:a16="http://schemas.microsoft.com/office/drawing/2014/main" id="{F7C7D96A-A426-484A-95D6-333708167836}"/>
              </a:ext>
            </a:extLst>
          </p:cNvPr>
          <p:cNvSpPr/>
          <p:nvPr/>
        </p:nvSpPr>
        <p:spPr>
          <a:xfrm>
            <a:off x="8682989" y="4840605"/>
            <a:ext cx="445295" cy="30289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marL="0" lvl="0" indent="0" algn="ctr" rtl="0">
              <a:spcBef>
                <a:spcPts val="0"/>
              </a:spcBef>
              <a:spcAft>
                <a:spcPts val="0"/>
              </a:spcAft>
              <a:buNone/>
            </a:pPr>
            <a:r>
              <a:rPr lang="en-US" altLang="en-US" sz="1800" dirty="0">
                <a:sym typeface="+mn-ea"/>
              </a:rPr>
              <a:t>34</a:t>
            </a:r>
            <a:endParaRPr lang="en-IN" altLang="en-US" sz="1800" dirty="0">
              <a:sym typeface="+mn-ea"/>
            </a:endParaRPr>
          </a:p>
        </p:txBody>
      </p:sp>
    </p:spTree>
    <p:extLst>
      <p:ext uri="{BB962C8B-B14F-4D97-AF65-F5344CB8AC3E}">
        <p14:creationId xmlns:p14="http://schemas.microsoft.com/office/powerpoint/2010/main" val="33683469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99B989-B558-D9B7-DC8B-EE5311C125D1}"/>
              </a:ext>
            </a:extLst>
          </p:cNvPr>
          <p:cNvPicPr>
            <a:picLocks noChangeAspect="1"/>
          </p:cNvPicPr>
          <p:nvPr/>
        </p:nvPicPr>
        <p:blipFill>
          <a:blip r:embed="rId2"/>
          <a:stretch>
            <a:fillRect/>
          </a:stretch>
        </p:blipFill>
        <p:spPr>
          <a:xfrm>
            <a:off x="0" y="0"/>
            <a:ext cx="9144000" cy="5143500"/>
          </a:xfrm>
          <a:prstGeom prst="rect">
            <a:avLst/>
          </a:prstGeom>
        </p:spPr>
      </p:pic>
      <p:sp>
        <p:nvSpPr>
          <p:cNvPr id="8" name="Text Placeholder 1">
            <a:extLst>
              <a:ext uri="{FF2B5EF4-FFF2-40B4-BE49-F238E27FC236}">
                <a16:creationId xmlns:a16="http://schemas.microsoft.com/office/drawing/2014/main" id="{59221462-ADE2-09E5-66BF-4C517598D862}"/>
              </a:ext>
            </a:extLst>
          </p:cNvPr>
          <p:cNvSpPr txBox="1">
            <a:spLocks/>
          </p:cNvSpPr>
          <p:nvPr/>
        </p:nvSpPr>
        <p:spPr>
          <a:xfrm>
            <a:off x="1614054" y="3184033"/>
            <a:ext cx="6366164" cy="1808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0000"/>
              </a:buClr>
              <a:buSzPts val="1200"/>
              <a:buFont typeface="Catamaran Thin" panose="020B0604020202020204"/>
              <a:buChar char="●"/>
              <a:defRPr sz="1200" b="0" i="0" u="none" strike="noStrike" cap="none">
                <a:solidFill>
                  <a:srgbClr val="000000"/>
                </a:solidFill>
                <a:latin typeface="Catamaran Thin" panose="020B0604020202020204"/>
                <a:ea typeface="Catamaran Thin" panose="020B0604020202020204"/>
                <a:cs typeface="Catamaran Thin" panose="020B0604020202020204"/>
                <a:sym typeface="Catamaran Thin" panose="020B0604020202020204"/>
              </a:defRPr>
            </a:lvl1pPr>
            <a:lvl2pPr marL="914400" marR="0" lvl="1" indent="-304800" algn="l" rtl="0">
              <a:lnSpc>
                <a:spcPct val="115000"/>
              </a:lnSpc>
              <a:spcBef>
                <a:spcPts val="1600"/>
              </a:spcBef>
              <a:spcAft>
                <a:spcPts val="0"/>
              </a:spcAft>
              <a:buClr>
                <a:srgbClr val="000000"/>
              </a:buClr>
              <a:buSzPts val="1200"/>
              <a:buFont typeface="Catamaran Thin" panose="020B0604020202020204"/>
              <a:buChar char="○"/>
              <a:defRPr sz="1200" b="0" i="0" u="none" strike="noStrike" cap="none">
                <a:solidFill>
                  <a:srgbClr val="000000"/>
                </a:solidFill>
                <a:latin typeface="Catamaran Thin" panose="020B0604020202020204"/>
                <a:ea typeface="Catamaran Thin" panose="020B0604020202020204"/>
                <a:cs typeface="Catamaran Thin" panose="020B0604020202020204"/>
                <a:sym typeface="Catamaran Thin" panose="020B0604020202020204"/>
              </a:defRPr>
            </a:lvl2pPr>
            <a:lvl3pPr marL="1371600" marR="0" lvl="2" indent="-304800" algn="l" rtl="0">
              <a:lnSpc>
                <a:spcPct val="115000"/>
              </a:lnSpc>
              <a:spcBef>
                <a:spcPts val="1600"/>
              </a:spcBef>
              <a:spcAft>
                <a:spcPts val="0"/>
              </a:spcAft>
              <a:buClr>
                <a:srgbClr val="000000"/>
              </a:buClr>
              <a:buSzPts val="1200"/>
              <a:buFont typeface="Catamaran Thin" panose="020B0604020202020204"/>
              <a:buChar char="■"/>
              <a:defRPr sz="1200" b="0" i="0" u="none" strike="noStrike" cap="none">
                <a:solidFill>
                  <a:srgbClr val="000000"/>
                </a:solidFill>
                <a:latin typeface="Catamaran Thin" panose="020B0604020202020204"/>
                <a:ea typeface="Catamaran Thin" panose="020B0604020202020204"/>
                <a:cs typeface="Catamaran Thin" panose="020B0604020202020204"/>
                <a:sym typeface="Catamaran Thin" panose="020B0604020202020204"/>
              </a:defRPr>
            </a:lvl3pPr>
            <a:lvl4pPr marL="1828800" marR="0" lvl="3" indent="-304800" algn="l" rtl="0">
              <a:lnSpc>
                <a:spcPct val="115000"/>
              </a:lnSpc>
              <a:spcBef>
                <a:spcPts val="1600"/>
              </a:spcBef>
              <a:spcAft>
                <a:spcPts val="0"/>
              </a:spcAft>
              <a:buClr>
                <a:srgbClr val="000000"/>
              </a:buClr>
              <a:buSzPts val="1200"/>
              <a:buFont typeface="Catamaran Thin" panose="020B0604020202020204"/>
              <a:buChar char="●"/>
              <a:defRPr sz="1200" b="0" i="0" u="none" strike="noStrike" cap="none">
                <a:solidFill>
                  <a:srgbClr val="000000"/>
                </a:solidFill>
                <a:latin typeface="Catamaran Thin" panose="020B0604020202020204"/>
                <a:ea typeface="Catamaran Thin" panose="020B0604020202020204"/>
                <a:cs typeface="Catamaran Thin" panose="020B0604020202020204"/>
                <a:sym typeface="Catamaran Thin" panose="020B0604020202020204"/>
              </a:defRPr>
            </a:lvl4pPr>
            <a:lvl5pPr marL="2286000" marR="0" lvl="4" indent="-304800" algn="l" rtl="0">
              <a:lnSpc>
                <a:spcPct val="115000"/>
              </a:lnSpc>
              <a:spcBef>
                <a:spcPts val="1600"/>
              </a:spcBef>
              <a:spcAft>
                <a:spcPts val="0"/>
              </a:spcAft>
              <a:buClr>
                <a:srgbClr val="000000"/>
              </a:buClr>
              <a:buSzPts val="1200"/>
              <a:buFont typeface="Catamaran Thin" panose="020B0604020202020204"/>
              <a:buChar char="○"/>
              <a:defRPr sz="1200" b="0" i="0" u="none" strike="noStrike" cap="none">
                <a:solidFill>
                  <a:srgbClr val="000000"/>
                </a:solidFill>
                <a:latin typeface="Catamaran Thin" panose="020B0604020202020204"/>
                <a:ea typeface="Catamaran Thin" panose="020B0604020202020204"/>
                <a:cs typeface="Catamaran Thin" panose="020B0604020202020204"/>
                <a:sym typeface="Catamaran Thin" panose="020B0604020202020204"/>
              </a:defRPr>
            </a:lvl5pPr>
            <a:lvl6pPr marL="2743200" marR="0" lvl="5" indent="-304800" algn="l" rtl="0">
              <a:lnSpc>
                <a:spcPct val="115000"/>
              </a:lnSpc>
              <a:spcBef>
                <a:spcPts val="1600"/>
              </a:spcBef>
              <a:spcAft>
                <a:spcPts val="0"/>
              </a:spcAft>
              <a:buClr>
                <a:srgbClr val="000000"/>
              </a:buClr>
              <a:buSzPts val="1200"/>
              <a:buFont typeface="Catamaran Thin" panose="020B0604020202020204"/>
              <a:buChar char="■"/>
              <a:defRPr sz="1200" b="0" i="0" u="none" strike="noStrike" cap="none">
                <a:solidFill>
                  <a:srgbClr val="000000"/>
                </a:solidFill>
                <a:latin typeface="Catamaran Thin" panose="020B0604020202020204"/>
                <a:ea typeface="Catamaran Thin" panose="020B0604020202020204"/>
                <a:cs typeface="Catamaran Thin" panose="020B0604020202020204"/>
                <a:sym typeface="Catamaran Thin" panose="020B0604020202020204"/>
              </a:defRPr>
            </a:lvl6pPr>
            <a:lvl7pPr marL="3200400" marR="0" lvl="6" indent="-304800" algn="l" rtl="0">
              <a:lnSpc>
                <a:spcPct val="115000"/>
              </a:lnSpc>
              <a:spcBef>
                <a:spcPts val="1600"/>
              </a:spcBef>
              <a:spcAft>
                <a:spcPts val="0"/>
              </a:spcAft>
              <a:buClr>
                <a:srgbClr val="000000"/>
              </a:buClr>
              <a:buSzPts val="1200"/>
              <a:buFont typeface="Catamaran Thin" panose="020B0604020202020204"/>
              <a:buChar char="●"/>
              <a:defRPr sz="1200" b="0" i="0" u="none" strike="noStrike" cap="none">
                <a:solidFill>
                  <a:srgbClr val="000000"/>
                </a:solidFill>
                <a:latin typeface="Catamaran Thin" panose="020B0604020202020204"/>
                <a:ea typeface="Catamaran Thin" panose="020B0604020202020204"/>
                <a:cs typeface="Catamaran Thin" panose="020B0604020202020204"/>
                <a:sym typeface="Catamaran Thin" panose="020B0604020202020204"/>
              </a:defRPr>
            </a:lvl7pPr>
            <a:lvl8pPr marL="3657600" marR="0" lvl="7" indent="-304800" algn="l" rtl="0">
              <a:lnSpc>
                <a:spcPct val="115000"/>
              </a:lnSpc>
              <a:spcBef>
                <a:spcPts val="1600"/>
              </a:spcBef>
              <a:spcAft>
                <a:spcPts val="0"/>
              </a:spcAft>
              <a:buClr>
                <a:srgbClr val="000000"/>
              </a:buClr>
              <a:buSzPts val="1200"/>
              <a:buFont typeface="Catamaran Thin" panose="020B0604020202020204"/>
              <a:buChar char="○"/>
              <a:defRPr sz="1200" b="0" i="0" u="none" strike="noStrike" cap="none">
                <a:solidFill>
                  <a:srgbClr val="000000"/>
                </a:solidFill>
                <a:latin typeface="Catamaran Thin" panose="020B0604020202020204"/>
                <a:ea typeface="Catamaran Thin" panose="020B0604020202020204"/>
                <a:cs typeface="Catamaran Thin" panose="020B0604020202020204"/>
                <a:sym typeface="Catamaran Thin" panose="020B0604020202020204"/>
              </a:defRPr>
            </a:lvl8pPr>
            <a:lvl9pPr marL="4114800" marR="0" lvl="8" indent="-304800" algn="l" rtl="0">
              <a:lnSpc>
                <a:spcPct val="115000"/>
              </a:lnSpc>
              <a:spcBef>
                <a:spcPts val="1600"/>
              </a:spcBef>
              <a:spcAft>
                <a:spcPts val="1600"/>
              </a:spcAft>
              <a:buClr>
                <a:srgbClr val="000000"/>
              </a:buClr>
              <a:buSzPts val="1200"/>
              <a:buFont typeface="Catamaran Thin" panose="020B0604020202020204"/>
              <a:buChar char="■"/>
              <a:defRPr sz="1200" b="0" i="0" u="none" strike="noStrike" cap="none">
                <a:solidFill>
                  <a:srgbClr val="000000"/>
                </a:solidFill>
                <a:latin typeface="Catamaran Thin" panose="020B0604020202020204"/>
                <a:ea typeface="Catamaran Thin" panose="020B0604020202020204"/>
                <a:cs typeface="Catamaran Thin" panose="020B0604020202020204"/>
                <a:sym typeface="Catamaran Thin" panose="020B0604020202020204"/>
              </a:defRPr>
            </a:lvl9pPr>
          </a:lstStyle>
          <a:p>
            <a:pPr marL="152400" indent="0">
              <a:buFont typeface="Catamaran Thin" panose="020B0604020202020204"/>
              <a:buNone/>
            </a:pPr>
            <a:r>
              <a:rPr lang="en-US" sz="8000" b="1" dirty="0">
                <a:solidFill>
                  <a:srgbClr val="FFC000"/>
                </a:solidFill>
                <a:latin typeface="Algerian" panose="04020705040A02060702" pitchFamily="82" charset="0"/>
              </a:rPr>
              <a:t>THANK YOU</a:t>
            </a:r>
            <a:endParaRPr lang="en-IN" sz="8000" b="1" dirty="0">
              <a:solidFill>
                <a:srgbClr val="FFC000"/>
              </a:solidFill>
              <a:latin typeface="Algerian" panose="04020705040A02060702" pitchFamily="82" charset="0"/>
            </a:endParaRPr>
          </a:p>
        </p:txBody>
      </p:sp>
      <p:sp>
        <p:nvSpPr>
          <p:cNvPr id="9" name="Rectangles 9">
            <a:extLst>
              <a:ext uri="{FF2B5EF4-FFF2-40B4-BE49-F238E27FC236}">
                <a16:creationId xmlns:a16="http://schemas.microsoft.com/office/drawing/2014/main" id="{EE1BEBD8-6662-D46D-52BA-E84CC71AAE44}"/>
              </a:ext>
            </a:extLst>
          </p:cNvPr>
          <p:cNvSpPr/>
          <p:nvPr/>
        </p:nvSpPr>
        <p:spPr>
          <a:xfrm>
            <a:off x="8682989" y="4840605"/>
            <a:ext cx="445295" cy="30289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marL="0" lvl="0" indent="0" algn="ctr" rtl="0">
              <a:spcBef>
                <a:spcPts val="0"/>
              </a:spcBef>
              <a:spcAft>
                <a:spcPts val="0"/>
              </a:spcAft>
              <a:buNone/>
            </a:pPr>
            <a:r>
              <a:rPr lang="en-US" altLang="en-US" sz="1800" dirty="0">
                <a:sym typeface="+mn-ea"/>
              </a:rPr>
              <a:t>35</a:t>
            </a:r>
            <a:endParaRPr lang="en-IN" altLang="en-US" sz="1800" dirty="0">
              <a:sym typeface="+mn-ea"/>
            </a:endParaRPr>
          </a:p>
        </p:txBody>
      </p:sp>
    </p:spTree>
    <p:extLst>
      <p:ext uri="{BB962C8B-B14F-4D97-AF65-F5344CB8AC3E}">
        <p14:creationId xmlns:p14="http://schemas.microsoft.com/office/powerpoint/2010/main" val="1320672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8" name="Text Box 7"/>
          <p:cNvSpPr txBox="1"/>
          <p:nvPr/>
        </p:nvSpPr>
        <p:spPr>
          <a:xfrm>
            <a:off x="247333" y="489105"/>
            <a:ext cx="8111807" cy="738664"/>
          </a:xfrm>
          <a:prstGeom prst="rect">
            <a:avLst/>
          </a:prstGeom>
          <a:noFill/>
        </p:spPr>
        <p:txBody>
          <a:bodyPr wrap="square" rtlCol="0" anchor="t">
            <a:spAutoFit/>
          </a:bodyPr>
          <a:lstStyle/>
          <a:p>
            <a:r>
              <a:rPr lang="en-US" dirty="0">
                <a:latin typeface="Times New Roman" panose="02020603050405020304" pitchFamily="18" charset="0"/>
                <a:cs typeface="Times New Roman" panose="02020603050405020304" pitchFamily="18" charset="0"/>
              </a:rPr>
              <a:t>An image is represented by its dimensions (height and width) based on the number of pixels. This pixel is a point on the image that takes on a specific shade, opacity or color. It usually represented in Grayscale, RGB.</a:t>
            </a:r>
          </a:p>
          <a:p>
            <a:r>
              <a:rPr lang="en-US" dirty="0">
                <a:latin typeface="Times New Roman" panose="02020603050405020304" pitchFamily="18" charset="0"/>
                <a:cs typeface="Times New Roman" panose="02020603050405020304" pitchFamily="18" charset="0"/>
              </a:rPr>
              <a:t>Digital Image may consists of </a:t>
            </a:r>
          </a:p>
        </p:txBody>
      </p:sp>
      <p:sp>
        <p:nvSpPr>
          <p:cNvPr id="19" name="Rectangles 9">
            <a:extLst>
              <a:ext uri="{FF2B5EF4-FFF2-40B4-BE49-F238E27FC236}">
                <a16:creationId xmlns:a16="http://schemas.microsoft.com/office/drawing/2014/main" id="{C31F974F-EFCB-4692-99A5-7A0E64BF32A4}"/>
              </a:ext>
            </a:extLst>
          </p:cNvPr>
          <p:cNvSpPr/>
          <p:nvPr/>
        </p:nvSpPr>
        <p:spPr>
          <a:xfrm>
            <a:off x="8667749" y="4840605"/>
            <a:ext cx="445295" cy="30289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marL="0" lvl="0" indent="0" algn="ctr" rtl="0">
              <a:spcBef>
                <a:spcPts val="0"/>
              </a:spcBef>
              <a:spcAft>
                <a:spcPts val="0"/>
              </a:spcAft>
              <a:buNone/>
            </a:pPr>
            <a:r>
              <a:rPr lang="en-US" altLang="en-US" sz="1800" dirty="0">
                <a:sym typeface="+mn-ea"/>
              </a:rPr>
              <a:t>04</a:t>
            </a:r>
            <a:endParaRPr lang="en-IN" altLang="en-US" sz="1800" dirty="0">
              <a:sym typeface="+mn-ea"/>
            </a:endParaRPr>
          </a:p>
        </p:txBody>
      </p:sp>
      <p:pic>
        <p:nvPicPr>
          <p:cNvPr id="2" name="Picture 1">
            <a:extLst>
              <a:ext uri="{FF2B5EF4-FFF2-40B4-BE49-F238E27FC236}">
                <a16:creationId xmlns:a16="http://schemas.microsoft.com/office/drawing/2014/main" id="{6F4DF2B1-247B-467F-BE81-DCD23305FF0A}"/>
              </a:ext>
            </a:extLst>
          </p:cNvPr>
          <p:cNvPicPr>
            <a:picLocks noChangeAspect="1"/>
          </p:cNvPicPr>
          <p:nvPr/>
        </p:nvPicPr>
        <p:blipFill>
          <a:blip r:embed="rId3"/>
          <a:stretch>
            <a:fillRect/>
          </a:stretch>
        </p:blipFill>
        <p:spPr>
          <a:xfrm>
            <a:off x="5070793" y="3671828"/>
            <a:ext cx="3265487" cy="1297821"/>
          </a:xfrm>
          <a:prstGeom prst="rect">
            <a:avLst/>
          </a:prstGeom>
        </p:spPr>
      </p:pic>
      <p:pic>
        <p:nvPicPr>
          <p:cNvPr id="5" name="Picture 4">
            <a:extLst>
              <a:ext uri="{FF2B5EF4-FFF2-40B4-BE49-F238E27FC236}">
                <a16:creationId xmlns:a16="http://schemas.microsoft.com/office/drawing/2014/main" id="{7DBEE207-C8B7-4BFA-97A8-0723E73C0D15}"/>
              </a:ext>
            </a:extLst>
          </p:cNvPr>
          <p:cNvPicPr>
            <a:picLocks noChangeAspect="1"/>
          </p:cNvPicPr>
          <p:nvPr/>
        </p:nvPicPr>
        <p:blipFill rotWithShape="1">
          <a:blip r:embed="rId4"/>
          <a:srcRect t="7423" b="8176"/>
          <a:stretch/>
        </p:blipFill>
        <p:spPr>
          <a:xfrm>
            <a:off x="5940326" y="1203018"/>
            <a:ext cx="2315408" cy="1655670"/>
          </a:xfrm>
          <a:prstGeom prst="rect">
            <a:avLst/>
          </a:prstGeom>
        </p:spPr>
      </p:pic>
      <p:sp>
        <p:nvSpPr>
          <p:cNvPr id="17" name="TextBox 16">
            <a:extLst>
              <a:ext uri="{FF2B5EF4-FFF2-40B4-BE49-F238E27FC236}">
                <a16:creationId xmlns:a16="http://schemas.microsoft.com/office/drawing/2014/main" id="{F08D7E36-D2BF-48F8-9AB8-4C2D86F238DB}"/>
              </a:ext>
            </a:extLst>
          </p:cNvPr>
          <p:cNvSpPr txBox="1"/>
          <p:nvPr/>
        </p:nvSpPr>
        <p:spPr>
          <a:xfrm>
            <a:off x="139064" y="1446967"/>
            <a:ext cx="5697856" cy="2462213"/>
          </a:xfrm>
          <a:prstGeom prst="rect">
            <a:avLst/>
          </a:prstGeom>
          <a:noFill/>
        </p:spPr>
        <p:txBody>
          <a:bodyPr wrap="square">
            <a:spAutoFit/>
          </a:bodyPr>
          <a:lstStyle/>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Spatial component </a:t>
            </a:r>
            <a:r>
              <a:rPr lang="en-US" dirty="0">
                <a:latin typeface="Times New Roman" panose="02020603050405020304" pitchFamily="18" charset="0"/>
                <a:cs typeface="Times New Roman" panose="02020603050405020304" pitchFamily="18" charset="0"/>
              </a:rPr>
              <a:t>describes the quality of an image and how detailed objects are in an image. If the grid cells are smaller, this means the spatial resolution has more detail with more pixels.</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Spectral Component </a:t>
            </a:r>
            <a:r>
              <a:rPr lang="en-US" dirty="0">
                <a:latin typeface="Times New Roman" panose="02020603050405020304" pitchFamily="18" charset="0"/>
                <a:cs typeface="Times New Roman" panose="02020603050405020304" pitchFamily="18" charset="0"/>
              </a:rPr>
              <a:t>describes the amount of spectral detail in a band. High spectral resolution means its bands are more narrow.</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Radiometric Component </a:t>
            </a:r>
            <a:r>
              <a:rPr lang="en-US" dirty="0">
                <a:latin typeface="Times New Roman" panose="02020603050405020304" pitchFamily="18" charset="0"/>
                <a:cs typeface="Times New Roman" panose="02020603050405020304" pitchFamily="18" charset="0"/>
              </a:rPr>
              <a:t>corresponds to the sensitivity of a sensor, i.e. its ability to measure and to enable distinction within the same spectral band of differences in the electromagnetic energy reflected by the elementary ground surfaces.</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Temporal Component </a:t>
            </a:r>
            <a:r>
              <a:rPr lang="en-US" dirty="0">
                <a:latin typeface="Times New Roman" panose="02020603050405020304" pitchFamily="18" charset="0"/>
                <a:cs typeface="Times New Roman" panose="02020603050405020304" pitchFamily="18" charset="0"/>
              </a:rPr>
              <a:t>corresponds a series of images taken at different time to monitor the dynamic changes of the objects</a:t>
            </a:r>
          </a:p>
        </p:txBody>
      </p:sp>
      <p:sp>
        <p:nvSpPr>
          <p:cNvPr id="10" name="TextBox 9">
            <a:extLst>
              <a:ext uri="{FF2B5EF4-FFF2-40B4-BE49-F238E27FC236}">
                <a16:creationId xmlns:a16="http://schemas.microsoft.com/office/drawing/2014/main" id="{4F30A933-8833-4E97-A707-C10D73443FDB}"/>
              </a:ext>
            </a:extLst>
          </p:cNvPr>
          <p:cNvSpPr txBox="1"/>
          <p:nvPr/>
        </p:nvSpPr>
        <p:spPr>
          <a:xfrm>
            <a:off x="5968021" y="2865223"/>
            <a:ext cx="2316480" cy="492443"/>
          </a:xfrm>
          <a:prstGeom prst="rect">
            <a:avLst/>
          </a:prstGeom>
          <a:noFill/>
          <a:ln>
            <a:solidFill>
              <a:schemeClr val="tx1"/>
            </a:solidFill>
          </a:ln>
        </p:spPr>
        <p:txBody>
          <a:bodyPr wrap="square" rtlCol="0">
            <a:spAutoFit/>
          </a:bodyPr>
          <a:lstStyle/>
          <a:p>
            <a:pPr algn="ctr"/>
            <a:r>
              <a:rPr lang="en-US" sz="1300" dirty="0">
                <a:latin typeface="Times New Roman" panose="02020603050405020304" pitchFamily="18" charset="0"/>
                <a:cs typeface="Times New Roman" panose="02020603050405020304" pitchFamily="18" charset="0"/>
              </a:rPr>
              <a:t>Temporal data showing wildfire in 2010, 2017, and 2020.</a:t>
            </a:r>
            <a:endParaRPr lang="en-IN" sz="1300" dirty="0">
              <a:latin typeface="Times New Roman" panose="02020603050405020304" pitchFamily="18" charset="0"/>
              <a:cs typeface="Times New Roman" panose="02020603050405020304" pitchFamily="18" charset="0"/>
            </a:endParaRPr>
          </a:p>
        </p:txBody>
      </p:sp>
      <p:sp>
        <p:nvSpPr>
          <p:cNvPr id="14" name="Rectangles 9">
            <a:extLst>
              <a:ext uri="{FF2B5EF4-FFF2-40B4-BE49-F238E27FC236}">
                <a16:creationId xmlns:a16="http://schemas.microsoft.com/office/drawing/2014/main" id="{0CD9B525-7A5D-4AFF-8C81-1B71D57D5298}"/>
              </a:ext>
            </a:extLst>
          </p:cNvPr>
          <p:cNvSpPr/>
          <p:nvPr/>
        </p:nvSpPr>
        <p:spPr>
          <a:xfrm>
            <a:off x="3671298" y="158118"/>
            <a:ext cx="1601742" cy="275576"/>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marL="0" lvl="0" indent="0" algn="ctr" rtl="0">
              <a:spcBef>
                <a:spcPts val="0"/>
              </a:spcBef>
              <a:spcAft>
                <a:spcPts val="0"/>
              </a:spcAft>
              <a:buNone/>
            </a:pPr>
            <a:r>
              <a:rPr lang="en-IN" altLang="en-US" sz="1800" dirty="0">
                <a:sym typeface="+mn-ea"/>
              </a:rPr>
              <a:t>Digital Image</a:t>
            </a:r>
          </a:p>
        </p:txBody>
      </p:sp>
    </p:spTree>
    <p:extLst>
      <p:ext uri="{BB962C8B-B14F-4D97-AF65-F5344CB8AC3E}">
        <p14:creationId xmlns:p14="http://schemas.microsoft.com/office/powerpoint/2010/main" val="3440698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43" name="Rectangles 9">
            <a:extLst>
              <a:ext uri="{FF2B5EF4-FFF2-40B4-BE49-F238E27FC236}">
                <a16:creationId xmlns:a16="http://schemas.microsoft.com/office/drawing/2014/main" id="{451768BA-223B-46B1-9A82-E4BDB4478A1A}"/>
              </a:ext>
            </a:extLst>
          </p:cNvPr>
          <p:cNvSpPr/>
          <p:nvPr/>
        </p:nvSpPr>
        <p:spPr>
          <a:xfrm>
            <a:off x="8667749" y="4840605"/>
            <a:ext cx="445295" cy="30289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marL="0" lvl="0" indent="0" algn="ctr" rtl="0">
              <a:spcBef>
                <a:spcPts val="0"/>
              </a:spcBef>
              <a:spcAft>
                <a:spcPts val="0"/>
              </a:spcAft>
              <a:buNone/>
            </a:pPr>
            <a:r>
              <a:rPr lang="en-US" altLang="en-US" sz="1800" dirty="0">
                <a:sym typeface="+mn-ea"/>
              </a:rPr>
              <a:t>05</a:t>
            </a:r>
            <a:endParaRPr lang="en-IN" altLang="en-US" sz="1800" dirty="0">
              <a:sym typeface="+mn-ea"/>
            </a:endParaRPr>
          </a:p>
        </p:txBody>
      </p:sp>
      <p:cxnSp>
        <p:nvCxnSpPr>
          <p:cNvPr id="4" name="Straight Arrow Connector 3">
            <a:extLst>
              <a:ext uri="{FF2B5EF4-FFF2-40B4-BE49-F238E27FC236}">
                <a16:creationId xmlns:a16="http://schemas.microsoft.com/office/drawing/2014/main" id="{E2089E32-DC10-4500-93D6-628882A3EA25}"/>
              </a:ext>
            </a:extLst>
          </p:cNvPr>
          <p:cNvCxnSpPr>
            <a:cxnSpLocks/>
          </p:cNvCxnSpPr>
          <p:nvPr/>
        </p:nvCxnSpPr>
        <p:spPr>
          <a:xfrm>
            <a:off x="3750850" y="1622906"/>
            <a:ext cx="15682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F2F50AA-C496-4E7F-9FE7-F6B4C4AE0B32}"/>
              </a:ext>
            </a:extLst>
          </p:cNvPr>
          <p:cNvSpPr/>
          <p:nvPr/>
        </p:nvSpPr>
        <p:spPr>
          <a:xfrm>
            <a:off x="3829252" y="1260829"/>
            <a:ext cx="139012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Classification</a:t>
            </a:r>
          </a:p>
        </p:txBody>
      </p:sp>
      <p:pic>
        <p:nvPicPr>
          <p:cNvPr id="2" name="Picture 1">
            <a:extLst>
              <a:ext uri="{FF2B5EF4-FFF2-40B4-BE49-F238E27FC236}">
                <a16:creationId xmlns:a16="http://schemas.microsoft.com/office/drawing/2014/main" id="{4AF92C04-FDC7-48B6-B9CC-F1A8E123F769}"/>
              </a:ext>
            </a:extLst>
          </p:cNvPr>
          <p:cNvPicPr>
            <a:picLocks noChangeAspect="1"/>
          </p:cNvPicPr>
          <p:nvPr/>
        </p:nvPicPr>
        <p:blipFill>
          <a:blip r:embed="rId3"/>
          <a:stretch>
            <a:fillRect/>
          </a:stretch>
        </p:blipFill>
        <p:spPr>
          <a:xfrm>
            <a:off x="110000" y="611105"/>
            <a:ext cx="3684541" cy="2365863"/>
          </a:xfrm>
          <a:prstGeom prst="rect">
            <a:avLst/>
          </a:prstGeom>
        </p:spPr>
      </p:pic>
      <p:sp>
        <p:nvSpPr>
          <p:cNvPr id="16" name="TextBox 15">
            <a:extLst>
              <a:ext uri="{FF2B5EF4-FFF2-40B4-BE49-F238E27FC236}">
                <a16:creationId xmlns:a16="http://schemas.microsoft.com/office/drawing/2014/main" id="{025971F9-45C7-4D1A-B8AC-5D61D5569F77}"/>
              </a:ext>
            </a:extLst>
          </p:cNvPr>
          <p:cNvSpPr txBox="1"/>
          <p:nvPr/>
        </p:nvSpPr>
        <p:spPr>
          <a:xfrm>
            <a:off x="86112" y="2988012"/>
            <a:ext cx="3708429" cy="492443"/>
          </a:xfrm>
          <a:prstGeom prst="rect">
            <a:avLst/>
          </a:prstGeom>
          <a:noFill/>
          <a:ln>
            <a:solidFill>
              <a:schemeClr val="tx1"/>
            </a:solidFill>
          </a:ln>
        </p:spPr>
        <p:txBody>
          <a:bodyPr wrap="square" rtlCol="0">
            <a:spAutoFit/>
          </a:bodyPr>
          <a:lstStyle/>
          <a:p>
            <a:pPr algn="ctr"/>
            <a:r>
              <a:rPr lang="en-US" sz="1300" dirty="0">
                <a:latin typeface="Times New Roman" panose="02020603050405020304" pitchFamily="18" charset="0"/>
                <a:cs typeface="Times New Roman" panose="02020603050405020304" pitchFamily="18" charset="0"/>
              </a:rPr>
              <a:t>Unclassified image of Ahmedabad City downloaded from Google Earth</a:t>
            </a:r>
            <a:endParaRPr lang="en-IN" sz="1300" dirty="0">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FAF17AEA-46B8-4FBF-B5C7-A73C0541C821}"/>
              </a:ext>
            </a:extLst>
          </p:cNvPr>
          <p:cNvPicPr>
            <a:picLocks noChangeAspect="1"/>
          </p:cNvPicPr>
          <p:nvPr/>
        </p:nvPicPr>
        <p:blipFill>
          <a:blip r:embed="rId4"/>
          <a:stretch>
            <a:fillRect/>
          </a:stretch>
        </p:blipFill>
        <p:spPr>
          <a:xfrm>
            <a:off x="3829252" y="1676459"/>
            <a:ext cx="1644384" cy="1760280"/>
          </a:xfrm>
          <a:prstGeom prst="rect">
            <a:avLst/>
          </a:prstGeom>
        </p:spPr>
      </p:pic>
      <p:pic>
        <p:nvPicPr>
          <p:cNvPr id="26" name="Picture 25">
            <a:extLst>
              <a:ext uri="{FF2B5EF4-FFF2-40B4-BE49-F238E27FC236}">
                <a16:creationId xmlns:a16="http://schemas.microsoft.com/office/drawing/2014/main" id="{12A85CE7-02F4-47DA-8D53-7D92FD5A6789}"/>
              </a:ext>
            </a:extLst>
          </p:cNvPr>
          <p:cNvPicPr>
            <a:picLocks noChangeAspect="1"/>
          </p:cNvPicPr>
          <p:nvPr/>
        </p:nvPicPr>
        <p:blipFill rotWithShape="1">
          <a:blip r:embed="rId5"/>
          <a:srcRect r="20929"/>
          <a:stretch/>
        </p:blipFill>
        <p:spPr>
          <a:xfrm>
            <a:off x="5314333" y="611105"/>
            <a:ext cx="3684541" cy="2348331"/>
          </a:xfrm>
          <a:prstGeom prst="rect">
            <a:avLst/>
          </a:prstGeom>
        </p:spPr>
      </p:pic>
      <p:sp>
        <p:nvSpPr>
          <p:cNvPr id="27" name="TextBox 26">
            <a:extLst>
              <a:ext uri="{FF2B5EF4-FFF2-40B4-BE49-F238E27FC236}">
                <a16:creationId xmlns:a16="http://schemas.microsoft.com/office/drawing/2014/main" id="{89613620-8151-4463-B2F1-2712A6C3F8D1}"/>
              </a:ext>
            </a:extLst>
          </p:cNvPr>
          <p:cNvSpPr txBox="1"/>
          <p:nvPr/>
        </p:nvSpPr>
        <p:spPr>
          <a:xfrm>
            <a:off x="5326397" y="2961817"/>
            <a:ext cx="3684541" cy="492443"/>
          </a:xfrm>
          <a:prstGeom prst="rect">
            <a:avLst/>
          </a:prstGeom>
          <a:noFill/>
          <a:ln>
            <a:solidFill>
              <a:schemeClr val="tx1"/>
            </a:solidFill>
          </a:ln>
        </p:spPr>
        <p:txBody>
          <a:bodyPr wrap="square" rtlCol="0">
            <a:spAutoFit/>
          </a:bodyPr>
          <a:lstStyle/>
          <a:p>
            <a:pPr algn="ctr"/>
            <a:r>
              <a:rPr lang="en-US" sz="1300" dirty="0">
                <a:latin typeface="Times New Roman" panose="02020603050405020304" pitchFamily="18" charset="0"/>
                <a:cs typeface="Times New Roman" panose="02020603050405020304" pitchFamily="18" charset="0"/>
              </a:rPr>
              <a:t>Classified LULC data of Ahmedabad City downloaded from </a:t>
            </a:r>
            <a:r>
              <a:rPr lang="en-US" sz="1300" dirty="0" err="1">
                <a:latin typeface="Times New Roman" panose="02020603050405020304" pitchFamily="18" charset="0"/>
                <a:cs typeface="Times New Roman" panose="02020603050405020304" pitchFamily="18" charset="0"/>
              </a:rPr>
              <a:t>Bhuvan</a:t>
            </a:r>
            <a:r>
              <a:rPr lang="en-US" sz="1300" dirty="0">
                <a:latin typeface="Times New Roman" panose="02020603050405020304" pitchFamily="18" charset="0"/>
                <a:cs typeface="Times New Roman" panose="02020603050405020304" pitchFamily="18" charset="0"/>
              </a:rPr>
              <a:t> NRSC</a:t>
            </a:r>
            <a:endParaRPr lang="en-IN" sz="1300" dirty="0">
              <a:latin typeface="Times New Roman" panose="02020603050405020304" pitchFamily="18" charset="0"/>
              <a:cs typeface="Times New Roman" panose="02020603050405020304" pitchFamily="18" charset="0"/>
            </a:endParaRPr>
          </a:p>
        </p:txBody>
      </p:sp>
      <p:sp>
        <p:nvSpPr>
          <p:cNvPr id="25" name="AutoShape 2" descr="Land-Use-Data-image">
            <a:extLst>
              <a:ext uri="{FF2B5EF4-FFF2-40B4-BE49-F238E27FC236}">
                <a16:creationId xmlns:a16="http://schemas.microsoft.com/office/drawing/2014/main" id="{7B61A65C-0AF7-450A-B135-4E7542A9840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0" name="TextBox 29">
            <a:extLst>
              <a:ext uri="{FF2B5EF4-FFF2-40B4-BE49-F238E27FC236}">
                <a16:creationId xmlns:a16="http://schemas.microsoft.com/office/drawing/2014/main" id="{6A8DA028-9C7C-4479-BA12-9BCA3A1D3EC7}"/>
              </a:ext>
            </a:extLst>
          </p:cNvPr>
          <p:cNvSpPr txBox="1"/>
          <p:nvPr/>
        </p:nvSpPr>
        <p:spPr>
          <a:xfrm>
            <a:off x="110000" y="3719859"/>
            <a:ext cx="5716786" cy="954107"/>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Need of Land Use Land Cover Data:</a:t>
            </a:r>
          </a:p>
          <a:p>
            <a:pPr marL="285750" lvl="4"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Provides a better understanding of land utilization aspects,</a:t>
            </a:r>
          </a:p>
          <a:p>
            <a:pPr marL="285750" lvl="5"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Land cover and use information may be used for planning, monitoring, and evaluation of development, industrial activity, or reclamation.  </a:t>
            </a:r>
          </a:p>
        </p:txBody>
      </p:sp>
      <p:sp>
        <p:nvSpPr>
          <p:cNvPr id="14" name="Rectangles 9">
            <a:extLst>
              <a:ext uri="{FF2B5EF4-FFF2-40B4-BE49-F238E27FC236}">
                <a16:creationId xmlns:a16="http://schemas.microsoft.com/office/drawing/2014/main" id="{A2702F06-B7D4-415C-9EDE-91F1A87E7BC2}"/>
              </a:ext>
            </a:extLst>
          </p:cNvPr>
          <p:cNvSpPr/>
          <p:nvPr/>
        </p:nvSpPr>
        <p:spPr>
          <a:xfrm>
            <a:off x="3036094" y="158118"/>
            <a:ext cx="2790692" cy="275576"/>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marL="0" lvl="0" indent="0" algn="ctr" rtl="0">
              <a:spcBef>
                <a:spcPts val="0"/>
              </a:spcBef>
              <a:spcAft>
                <a:spcPts val="0"/>
              </a:spcAft>
              <a:buNone/>
            </a:pPr>
            <a:r>
              <a:rPr lang="en-IN" altLang="en-US" sz="1800" dirty="0">
                <a:sym typeface="+mn-ea"/>
              </a:rPr>
              <a:t>Information Conversion</a:t>
            </a:r>
          </a:p>
        </p:txBody>
      </p:sp>
    </p:spTree>
    <p:extLst>
      <p:ext uri="{BB962C8B-B14F-4D97-AF65-F5344CB8AC3E}">
        <p14:creationId xmlns:p14="http://schemas.microsoft.com/office/powerpoint/2010/main" val="4194355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7" name="Rectangles 9">
            <a:extLst>
              <a:ext uri="{FF2B5EF4-FFF2-40B4-BE49-F238E27FC236}">
                <a16:creationId xmlns:a16="http://schemas.microsoft.com/office/drawing/2014/main" id="{C83E0565-8DCE-4B27-9228-7C1C913A840F}"/>
              </a:ext>
            </a:extLst>
          </p:cNvPr>
          <p:cNvSpPr/>
          <p:nvPr/>
        </p:nvSpPr>
        <p:spPr>
          <a:xfrm>
            <a:off x="8659653" y="4840605"/>
            <a:ext cx="491968" cy="30289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marL="0" lvl="0" indent="0" algn="ctr" rtl="0">
              <a:spcBef>
                <a:spcPts val="0"/>
              </a:spcBef>
              <a:spcAft>
                <a:spcPts val="0"/>
              </a:spcAft>
              <a:buNone/>
            </a:pPr>
            <a:r>
              <a:rPr lang="en-IN" altLang="en-US" sz="1800" dirty="0">
                <a:sym typeface="+mn-ea"/>
              </a:rPr>
              <a:t>06</a:t>
            </a:r>
          </a:p>
        </p:txBody>
      </p:sp>
      <p:pic>
        <p:nvPicPr>
          <p:cNvPr id="9" name="Picture 8">
            <a:extLst>
              <a:ext uri="{FF2B5EF4-FFF2-40B4-BE49-F238E27FC236}">
                <a16:creationId xmlns:a16="http://schemas.microsoft.com/office/drawing/2014/main" id="{6CF4674B-3AC6-4D91-A761-9D5DA420A1E1}"/>
              </a:ext>
            </a:extLst>
          </p:cNvPr>
          <p:cNvPicPr>
            <a:picLocks noChangeAspect="1"/>
          </p:cNvPicPr>
          <p:nvPr/>
        </p:nvPicPr>
        <p:blipFill>
          <a:blip r:embed="rId3"/>
          <a:stretch>
            <a:fillRect/>
          </a:stretch>
        </p:blipFill>
        <p:spPr>
          <a:xfrm>
            <a:off x="1193012" y="2828923"/>
            <a:ext cx="3410840" cy="2169800"/>
          </a:xfrm>
          <a:prstGeom prst="rect">
            <a:avLst/>
          </a:prstGeom>
        </p:spPr>
      </p:pic>
      <p:sp>
        <p:nvSpPr>
          <p:cNvPr id="10" name="TextBox 9">
            <a:extLst>
              <a:ext uri="{FF2B5EF4-FFF2-40B4-BE49-F238E27FC236}">
                <a16:creationId xmlns:a16="http://schemas.microsoft.com/office/drawing/2014/main" id="{7923B433-BC03-415A-8C2A-9DFFB508DC25}"/>
              </a:ext>
            </a:extLst>
          </p:cNvPr>
          <p:cNvSpPr txBox="1"/>
          <p:nvPr/>
        </p:nvSpPr>
        <p:spPr>
          <a:xfrm>
            <a:off x="300037" y="2033113"/>
            <a:ext cx="4607718" cy="738664"/>
          </a:xfrm>
          <a:prstGeom prst="rect">
            <a:avLst/>
          </a:prstGeom>
          <a:noFill/>
        </p:spPr>
        <p:txBody>
          <a:bodyPr wrap="square">
            <a:spAutoFit/>
          </a:bodyPr>
          <a:lstStyle/>
          <a:p>
            <a:pPr marL="285750" marR="0" indent="-285750" algn="just">
              <a:spcBef>
                <a:spcPts val="0"/>
              </a:spcBef>
              <a:spcAft>
                <a:spcPts val="0"/>
              </a:spcAft>
              <a:buFont typeface="Arial" panose="020B0604020202020204" pitchFamily="34" charset="0"/>
              <a:buChar char="•"/>
            </a:pPr>
            <a:r>
              <a:rPr lang="en-US" altLang="zh-CN" dirty="0">
                <a:latin typeface="Times New Roman" panose="02020603050405020304" charset="0"/>
                <a:ea typeface="SimSun" panose="02010600030101010101" pitchFamily="2" charset="-122"/>
                <a:cs typeface="Times New Roman" panose="02020603050405020304" charset="0"/>
                <a:sym typeface="Times New Roman" panose="02020603050405020304"/>
              </a:rPr>
              <a:t>Bands </a:t>
            </a:r>
            <a:r>
              <a:rPr lang="en-US" altLang="zh-CN">
                <a:latin typeface="Times New Roman" panose="02020603050405020304" charset="0"/>
                <a:ea typeface="SimSun" panose="02010600030101010101" pitchFamily="2" charset="-122"/>
                <a:cs typeface="Times New Roman" panose="02020603050405020304" charset="0"/>
                <a:sym typeface="Times New Roman" panose="02020603050405020304"/>
              </a:rPr>
              <a:t>are continuous </a:t>
            </a:r>
            <a:r>
              <a:rPr lang="en-US" altLang="zh-CN" dirty="0">
                <a:latin typeface="Times New Roman" panose="02020603050405020304" charset="0"/>
                <a:ea typeface="SimSun" panose="02010600030101010101" pitchFamily="2" charset="-122"/>
                <a:cs typeface="Times New Roman" panose="02020603050405020304" charset="0"/>
                <a:sym typeface="Times New Roman" panose="02020603050405020304"/>
              </a:rPr>
              <a:t>and regularly spaced.</a:t>
            </a:r>
          </a:p>
          <a:p>
            <a:pPr marL="285750" marR="0" indent="-285750" algn="just">
              <a:spcBef>
                <a:spcPts val="0"/>
              </a:spcBef>
              <a:spcAft>
                <a:spcPts val="0"/>
              </a:spcAft>
              <a:buFont typeface="Arial" panose="020B0604020202020204" pitchFamily="34" charset="0"/>
              <a:buChar char="•"/>
            </a:pPr>
            <a:r>
              <a:rPr lang="en-US" altLang="zh-CN" dirty="0">
                <a:latin typeface="Times New Roman" panose="02020603050405020304" charset="0"/>
                <a:ea typeface="SimSun" panose="02010600030101010101" pitchFamily="2" charset="-122"/>
                <a:cs typeface="Times New Roman" panose="02020603050405020304" charset="0"/>
                <a:sym typeface="Times New Roman" panose="02020603050405020304"/>
              </a:rPr>
              <a:t>Higher spectral resolution, thus giving the opportunity to push further the information extraction capability</a:t>
            </a:r>
          </a:p>
        </p:txBody>
      </p:sp>
      <p:pic>
        <p:nvPicPr>
          <p:cNvPr id="15" name="Picture 14">
            <a:extLst>
              <a:ext uri="{FF2B5EF4-FFF2-40B4-BE49-F238E27FC236}">
                <a16:creationId xmlns:a16="http://schemas.microsoft.com/office/drawing/2014/main" id="{68B0110B-1A14-4F75-86DF-944913BC48F0}"/>
              </a:ext>
            </a:extLst>
          </p:cNvPr>
          <p:cNvPicPr>
            <a:picLocks noChangeAspect="1"/>
          </p:cNvPicPr>
          <p:nvPr/>
        </p:nvPicPr>
        <p:blipFill rotWithShape="1">
          <a:blip r:embed="rId4">
            <a:extLst>
              <a:ext uri="{28A0092B-C50C-407E-A947-70E740481C1C}">
                <a14:useLocalDpi xmlns:a14="http://schemas.microsoft.com/office/drawing/2010/main" val="0"/>
              </a:ext>
            </a:extLst>
          </a:blip>
          <a:srcRect l="9680" t="2606" r="4876" b="-1"/>
          <a:stretch/>
        </p:blipFill>
        <p:spPr>
          <a:xfrm>
            <a:off x="5336386" y="1089170"/>
            <a:ext cx="3521869" cy="3315346"/>
          </a:xfrm>
          <a:prstGeom prst="rect">
            <a:avLst/>
          </a:prstGeom>
        </p:spPr>
      </p:pic>
      <p:sp>
        <p:nvSpPr>
          <p:cNvPr id="16" name="TextBox 15">
            <a:extLst>
              <a:ext uri="{FF2B5EF4-FFF2-40B4-BE49-F238E27FC236}">
                <a16:creationId xmlns:a16="http://schemas.microsoft.com/office/drawing/2014/main" id="{25B3F491-7836-415C-834F-F7147657899F}"/>
              </a:ext>
            </a:extLst>
          </p:cNvPr>
          <p:cNvSpPr txBox="1"/>
          <p:nvPr/>
        </p:nvSpPr>
        <p:spPr>
          <a:xfrm flipH="1">
            <a:off x="4907755" y="4418452"/>
            <a:ext cx="3800477" cy="523220"/>
          </a:xfrm>
          <a:prstGeom prst="rect">
            <a:avLst/>
          </a:prstGeom>
          <a:noFill/>
        </p:spPr>
        <p:txBody>
          <a:bodyPr wrap="square" rtlCol="0">
            <a:spAutoFit/>
          </a:bodyPr>
          <a:lstStyle/>
          <a:p>
            <a:pPr algn="just"/>
            <a:r>
              <a:rPr lang="en-US" b="1" dirty="0">
                <a:latin typeface="Calibri" panose="020F0502020204030204" pitchFamily="34" charset="0"/>
                <a:ea typeface="Calibri" panose="020F0502020204030204" pitchFamily="34" charset="0"/>
                <a:cs typeface="Calibri" panose="020F0502020204030204" pitchFamily="34" charset="0"/>
              </a:rPr>
              <a:t>Source: Remote Sensing of the Environment – An Earth Resource Perspective, by </a:t>
            </a:r>
            <a:r>
              <a:rPr lang="en-IN" b="1" dirty="0">
                <a:latin typeface="Calibri" panose="020F0502020204030204" pitchFamily="34" charset="0"/>
                <a:ea typeface="Calibri" panose="020F0502020204030204" pitchFamily="34" charset="0"/>
                <a:cs typeface="Calibri" panose="020F0502020204030204" pitchFamily="34" charset="0"/>
              </a:rPr>
              <a:t>John R. Jensen </a:t>
            </a:r>
          </a:p>
        </p:txBody>
      </p:sp>
      <p:sp>
        <p:nvSpPr>
          <p:cNvPr id="11" name="文本框 104">
            <a:extLst>
              <a:ext uri="{FF2B5EF4-FFF2-40B4-BE49-F238E27FC236}">
                <a16:creationId xmlns:a16="http://schemas.microsoft.com/office/drawing/2014/main" id="{FA615837-2837-48C6-93C6-5C4F94FE7354}"/>
              </a:ext>
            </a:extLst>
          </p:cNvPr>
          <p:cNvSpPr txBox="1"/>
          <p:nvPr/>
        </p:nvSpPr>
        <p:spPr>
          <a:xfrm>
            <a:off x="209544" y="738984"/>
            <a:ext cx="7905755" cy="603726"/>
          </a:xfrm>
          <a:prstGeom prst="foldedCorner">
            <a:avLst>
              <a:gd name="adj" fmla="val 0"/>
            </a:avLst>
          </a:prstGeom>
          <a:noFill/>
          <a:ln w="6350">
            <a:noFill/>
          </a:ln>
        </p:spPr>
        <p:txBody>
          <a:bodyPr rot="0" spcFirstLastPara="0" vert="horz" wrap="square" lIns="91440" tIns="45720" rIns="91440" bIns="45720" numCol="1" spcCol="0" rtlCol="0" fromWordArt="0" anchor="t" anchorCtr="0" forceAA="0" compatLnSpc="1">
            <a:noAutofit/>
          </a:bodyPr>
          <a:lstStyle/>
          <a:p>
            <a:pPr algn="just"/>
            <a:r>
              <a:rPr lang="en-US" altLang="zh-CN" dirty="0">
                <a:latin typeface="Times New Roman"/>
                <a:ea typeface="SimSun"/>
                <a:cs typeface="Times New Roman"/>
                <a:sym typeface="Times New Roman" panose="02020603050405020304"/>
              </a:rPr>
              <a:t>To propose a novel segmentation-based clustering methodology for classification of hyperspectral image. To improve classification accuracy of the input dataset.</a:t>
            </a:r>
            <a:endParaRPr lang="en-US" altLang="zh-CN" dirty="0">
              <a:latin typeface="Times New Roman"/>
              <a:ea typeface="SimSun"/>
              <a:cs typeface="Times New Roman"/>
            </a:endParaRPr>
          </a:p>
        </p:txBody>
      </p:sp>
      <p:sp>
        <p:nvSpPr>
          <p:cNvPr id="12" name="文本框 104">
            <a:extLst>
              <a:ext uri="{FF2B5EF4-FFF2-40B4-BE49-F238E27FC236}">
                <a16:creationId xmlns:a16="http://schemas.microsoft.com/office/drawing/2014/main" id="{30F821A8-D62B-4BB9-8A29-228951CADFDC}"/>
              </a:ext>
            </a:extLst>
          </p:cNvPr>
          <p:cNvSpPr txBox="1"/>
          <p:nvPr/>
        </p:nvSpPr>
        <p:spPr>
          <a:xfrm>
            <a:off x="150015" y="1379543"/>
            <a:ext cx="5807873" cy="603726"/>
          </a:xfrm>
          <a:prstGeom prst="foldedCorner">
            <a:avLst>
              <a:gd name="adj" fmla="val 0"/>
            </a:avLst>
          </a:prstGeom>
          <a:noFill/>
          <a:ln w="6350">
            <a:noFill/>
          </a:ln>
        </p:spPr>
        <p:txBody>
          <a:bodyPr rot="0" spcFirstLastPara="0" vert="horz" wrap="square" lIns="91440" tIns="45720" rIns="91440" bIns="45720" numCol="1" spcCol="0" rtlCol="0" fromWordArt="0" anchor="t" anchorCtr="0" forceAA="0" compatLnSpc="1">
            <a:noAutofit/>
          </a:bodyPr>
          <a:lstStyle/>
          <a:p>
            <a:pPr marL="0" marR="0" algn="just">
              <a:spcBef>
                <a:spcPts val="0"/>
              </a:spcBef>
              <a:spcAft>
                <a:spcPts val="0"/>
              </a:spcAft>
            </a:pPr>
            <a:r>
              <a:rPr lang="en-US" altLang="zh-CN" b="1" dirty="0">
                <a:latin typeface="Times New Roman" panose="02020603050405020304" charset="0"/>
                <a:ea typeface="SimSun" panose="02010600030101010101" pitchFamily="2" charset="-122"/>
                <a:cs typeface="Times New Roman" panose="02020603050405020304" charset="0"/>
                <a:sym typeface="Times New Roman" panose="02020603050405020304"/>
              </a:rPr>
              <a:t>Hyperspectral image</a:t>
            </a:r>
            <a:r>
              <a:rPr lang="en-US" altLang="zh-CN" dirty="0">
                <a:latin typeface="Times New Roman" panose="02020603050405020304" charset="0"/>
                <a:ea typeface="SimSun" panose="02010600030101010101" pitchFamily="2" charset="-122"/>
                <a:cs typeface="Times New Roman" panose="02020603050405020304" charset="0"/>
                <a:sym typeface="Times New Roman" panose="02020603050405020304"/>
              </a:rPr>
              <a:t> is considered in the form of a matrix which comprises information in rows and columns with number of pixels and bands.</a:t>
            </a:r>
            <a:endParaRPr lang="en-US" altLang="zh-CN" b="1" dirty="0">
              <a:latin typeface="+mj-lt"/>
              <a:ea typeface="SimSun" panose="02010600030101010101" pitchFamily="2" charset="-122"/>
              <a:cs typeface="Times New Roman" panose="02020603050405020304" charset="0"/>
              <a:sym typeface="Times New Roman" panose="02020603050405020304"/>
            </a:endParaRPr>
          </a:p>
          <a:p>
            <a:pPr marR="0" algn="just">
              <a:spcBef>
                <a:spcPts val="0"/>
              </a:spcBef>
              <a:spcAft>
                <a:spcPts val="0"/>
              </a:spcAft>
            </a:pPr>
            <a:endParaRPr lang="en-US" altLang="zh-CN" dirty="0">
              <a:latin typeface="Times New Roman" panose="02020603050405020304" pitchFamily="18" charset="0"/>
              <a:ea typeface="SimSun" panose="02010600030101010101" pitchFamily="2" charset="-122"/>
              <a:cs typeface="Times New Roman" panose="02020603050405020304" pitchFamily="18" charset="0"/>
              <a:sym typeface="Times New Roman" panose="02020603050405020304"/>
            </a:endParaRPr>
          </a:p>
          <a:p>
            <a:pPr marL="0" marR="0" algn="just">
              <a:spcBef>
                <a:spcPts val="0"/>
              </a:spcBef>
              <a:spcAft>
                <a:spcPts val="0"/>
              </a:spcAft>
            </a:pPr>
            <a:endParaRPr lang="en-US" altLang="zh-CN" kern="0" dirty="0">
              <a:solidFill>
                <a:srgbClr val="000000"/>
              </a:solidFill>
              <a:latin typeface="Times New Roman" panose="02020603050405020304" charset="0"/>
              <a:ea typeface="SimSun" panose="02010600030101010101" pitchFamily="2" charset="-122"/>
              <a:cs typeface="Times New Roman" panose="02020603050405020304" charset="0"/>
              <a:sym typeface="Times New Roman" panose="02020603050405020304"/>
            </a:endParaRPr>
          </a:p>
        </p:txBody>
      </p:sp>
      <p:sp>
        <p:nvSpPr>
          <p:cNvPr id="14" name="文本框 85">
            <a:extLst>
              <a:ext uri="{FF2B5EF4-FFF2-40B4-BE49-F238E27FC236}">
                <a16:creationId xmlns:a16="http://schemas.microsoft.com/office/drawing/2014/main" id="{F7D6BA29-0F0F-4720-84D7-55E1CA57D30F}"/>
              </a:ext>
            </a:extLst>
          </p:cNvPr>
          <p:cNvSpPr txBox="1"/>
          <p:nvPr/>
        </p:nvSpPr>
        <p:spPr>
          <a:xfrm>
            <a:off x="2854804" y="270584"/>
            <a:ext cx="2481582" cy="348813"/>
          </a:xfrm>
          <a:prstGeom prst="rect">
            <a:avLst/>
          </a:prstGeom>
          <a:noFill/>
        </p:spPr>
        <p:txBody>
          <a:bodyPr wrap="square" rtlCol="0">
            <a:spAutoFit/>
          </a:bodyPr>
          <a:lstStyle/>
          <a:p>
            <a:pPr algn="ctr">
              <a:lnSpc>
                <a:spcPts val="2000"/>
              </a:lnSpc>
              <a:spcBef>
                <a:spcPts val="0"/>
              </a:spcBef>
              <a:spcAft>
                <a:spcPts val="0"/>
              </a:spcAft>
            </a:pPr>
            <a:r>
              <a:rPr lang="en-IN" altLang="en-US" sz="2000" b="1" kern="1200" dirty="0">
                <a:solidFill>
                  <a:srgbClr val="342B02"/>
                </a:solidFill>
                <a:latin typeface="Arial" panose="020B0604020202020204"/>
                <a:ea typeface="华文中宋"/>
                <a:cs typeface="Arial" panose="020B0604020202020204"/>
                <a:sym typeface="Times New Roman" panose="02020603050405020304"/>
              </a:rPr>
              <a:t>Objective</a:t>
            </a:r>
          </a:p>
        </p:txBody>
      </p:sp>
    </p:spTree>
    <p:extLst>
      <p:ext uri="{BB962C8B-B14F-4D97-AF65-F5344CB8AC3E}">
        <p14:creationId xmlns:p14="http://schemas.microsoft.com/office/powerpoint/2010/main" val="1492995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pic>
        <p:nvPicPr>
          <p:cNvPr id="3" name="Picture 2">
            <a:extLst>
              <a:ext uri="{FF2B5EF4-FFF2-40B4-BE49-F238E27FC236}">
                <a16:creationId xmlns:a16="http://schemas.microsoft.com/office/drawing/2014/main" id="{463982BB-730A-4BA1-5057-851A475E9F91}"/>
              </a:ext>
            </a:extLst>
          </p:cNvPr>
          <p:cNvPicPr>
            <a:picLocks noChangeAspect="1"/>
          </p:cNvPicPr>
          <p:nvPr/>
        </p:nvPicPr>
        <p:blipFill>
          <a:blip r:embed="rId3"/>
          <a:stretch>
            <a:fillRect/>
          </a:stretch>
        </p:blipFill>
        <p:spPr>
          <a:xfrm>
            <a:off x="586740" y="445897"/>
            <a:ext cx="1921031" cy="1071492"/>
          </a:xfrm>
          <a:prstGeom prst="rect">
            <a:avLst/>
          </a:prstGeom>
        </p:spPr>
      </p:pic>
      <p:pic>
        <p:nvPicPr>
          <p:cNvPr id="21" name="Picture 20">
            <a:extLst>
              <a:ext uri="{FF2B5EF4-FFF2-40B4-BE49-F238E27FC236}">
                <a16:creationId xmlns:a16="http://schemas.microsoft.com/office/drawing/2014/main" id="{F508C51B-9A76-4A12-E771-13C2CB5C5AC8}"/>
              </a:ext>
            </a:extLst>
          </p:cNvPr>
          <p:cNvPicPr>
            <a:picLocks noChangeAspect="1"/>
          </p:cNvPicPr>
          <p:nvPr/>
        </p:nvPicPr>
        <p:blipFill>
          <a:blip r:embed="rId4"/>
          <a:stretch>
            <a:fillRect/>
          </a:stretch>
        </p:blipFill>
        <p:spPr>
          <a:xfrm>
            <a:off x="3706433" y="2438400"/>
            <a:ext cx="5414708" cy="2705099"/>
          </a:xfrm>
          <a:prstGeom prst="rect">
            <a:avLst/>
          </a:prstGeom>
        </p:spPr>
      </p:pic>
      <p:pic>
        <p:nvPicPr>
          <p:cNvPr id="22" name="Picture 21">
            <a:extLst>
              <a:ext uri="{FF2B5EF4-FFF2-40B4-BE49-F238E27FC236}">
                <a16:creationId xmlns:a16="http://schemas.microsoft.com/office/drawing/2014/main" id="{9141D14E-828C-A4F7-5F5C-7CA92D4D0E2D}"/>
              </a:ext>
            </a:extLst>
          </p:cNvPr>
          <p:cNvPicPr>
            <a:picLocks noChangeAspect="1"/>
          </p:cNvPicPr>
          <p:nvPr/>
        </p:nvPicPr>
        <p:blipFill rotWithShape="1">
          <a:blip r:embed="rId5"/>
          <a:srcRect r="2271"/>
          <a:stretch/>
        </p:blipFill>
        <p:spPr>
          <a:xfrm>
            <a:off x="2832402" y="0"/>
            <a:ext cx="4589478" cy="2956501"/>
          </a:xfrm>
          <a:prstGeom prst="rect">
            <a:avLst/>
          </a:prstGeom>
        </p:spPr>
      </p:pic>
      <p:pic>
        <p:nvPicPr>
          <p:cNvPr id="23" name="Picture 22">
            <a:extLst>
              <a:ext uri="{FF2B5EF4-FFF2-40B4-BE49-F238E27FC236}">
                <a16:creationId xmlns:a16="http://schemas.microsoft.com/office/drawing/2014/main" id="{8671EA79-7BC6-3C34-CC4C-3B0423CB47EC}"/>
              </a:ext>
            </a:extLst>
          </p:cNvPr>
          <p:cNvPicPr>
            <a:picLocks noChangeAspect="1"/>
          </p:cNvPicPr>
          <p:nvPr/>
        </p:nvPicPr>
        <p:blipFill>
          <a:blip r:embed="rId6"/>
          <a:stretch>
            <a:fillRect/>
          </a:stretch>
        </p:blipFill>
        <p:spPr>
          <a:xfrm>
            <a:off x="678179" y="1704381"/>
            <a:ext cx="1467842" cy="1038312"/>
          </a:xfrm>
          <a:prstGeom prst="rect">
            <a:avLst/>
          </a:prstGeom>
        </p:spPr>
      </p:pic>
      <p:sp>
        <p:nvSpPr>
          <p:cNvPr id="24" name="Rectangles 9">
            <a:extLst>
              <a:ext uri="{FF2B5EF4-FFF2-40B4-BE49-F238E27FC236}">
                <a16:creationId xmlns:a16="http://schemas.microsoft.com/office/drawing/2014/main" id="{9E817404-8FC1-0E30-06BA-C0BBBC19C3DE}"/>
              </a:ext>
            </a:extLst>
          </p:cNvPr>
          <p:cNvSpPr/>
          <p:nvPr/>
        </p:nvSpPr>
        <p:spPr>
          <a:xfrm>
            <a:off x="8659653" y="4840605"/>
            <a:ext cx="491968" cy="30289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marL="0" lvl="0" indent="0" algn="ctr" rtl="0">
              <a:spcBef>
                <a:spcPts val="0"/>
              </a:spcBef>
              <a:spcAft>
                <a:spcPts val="0"/>
              </a:spcAft>
              <a:buNone/>
            </a:pPr>
            <a:r>
              <a:rPr lang="en-IN" altLang="en-US" sz="1800" dirty="0">
                <a:sym typeface="+mn-ea"/>
              </a:rPr>
              <a:t>07</a:t>
            </a:r>
          </a:p>
        </p:txBody>
      </p:sp>
      <p:sp>
        <p:nvSpPr>
          <p:cNvPr id="2" name="TextBox 1">
            <a:extLst>
              <a:ext uri="{FF2B5EF4-FFF2-40B4-BE49-F238E27FC236}">
                <a16:creationId xmlns:a16="http://schemas.microsoft.com/office/drawing/2014/main" id="{24CF65B8-03ED-B7CC-D4BC-03949167ABDC}"/>
              </a:ext>
            </a:extLst>
          </p:cNvPr>
          <p:cNvSpPr txBox="1"/>
          <p:nvPr/>
        </p:nvSpPr>
        <p:spPr>
          <a:xfrm>
            <a:off x="337376" y="4543714"/>
            <a:ext cx="3230169" cy="307777"/>
          </a:xfrm>
          <a:prstGeom prst="rect">
            <a:avLst/>
          </a:prstGeom>
          <a:noFill/>
        </p:spPr>
        <p:txBody>
          <a:bodyPr wrap="square">
            <a:spAutoFit/>
          </a:bodyPr>
          <a:lstStyle/>
          <a:p>
            <a:r>
              <a:rPr lang="en-IN" sz="1400" dirty="0">
                <a:latin typeface="Times New Roman" panose="02020603050405020304" pitchFamily="18" charset="0"/>
                <a:cs typeface="Times New Roman" panose="02020603050405020304" pitchFamily="18" charset="0"/>
              </a:rPr>
              <a:t>Source: </a:t>
            </a:r>
            <a:r>
              <a:rPr lang="en-IN" sz="1400" dirty="0">
                <a:latin typeface="Times New Roman" panose="02020603050405020304" pitchFamily="18" charset="0"/>
                <a:cs typeface="Times New Roman" panose="02020603050405020304" pitchFamily="18" charset="0"/>
                <a:hlinkClick r:id="rId7"/>
              </a:rPr>
              <a:t>https://youtu.be/0gs-Ohg8KIM</a:t>
            </a:r>
            <a:r>
              <a:rPr lang="en-IN" sz="1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430842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7" name="Rectangles 9">
            <a:extLst>
              <a:ext uri="{FF2B5EF4-FFF2-40B4-BE49-F238E27FC236}">
                <a16:creationId xmlns:a16="http://schemas.microsoft.com/office/drawing/2014/main" id="{C83E0565-8DCE-4B27-9228-7C1C913A840F}"/>
              </a:ext>
            </a:extLst>
          </p:cNvPr>
          <p:cNvSpPr/>
          <p:nvPr/>
        </p:nvSpPr>
        <p:spPr>
          <a:xfrm>
            <a:off x="8682989" y="4840605"/>
            <a:ext cx="445295" cy="30289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marL="0" lvl="0" indent="0" algn="ctr" rtl="0">
              <a:spcBef>
                <a:spcPts val="0"/>
              </a:spcBef>
              <a:spcAft>
                <a:spcPts val="0"/>
              </a:spcAft>
              <a:buNone/>
            </a:pPr>
            <a:r>
              <a:rPr lang="en-IN" altLang="en-US" sz="1800" dirty="0">
                <a:sym typeface="+mn-ea"/>
              </a:rPr>
              <a:t>08</a:t>
            </a:r>
          </a:p>
        </p:txBody>
      </p:sp>
      <p:sp>
        <p:nvSpPr>
          <p:cNvPr id="14" name="文本框 85">
            <a:extLst>
              <a:ext uri="{FF2B5EF4-FFF2-40B4-BE49-F238E27FC236}">
                <a16:creationId xmlns:a16="http://schemas.microsoft.com/office/drawing/2014/main" id="{F7D6BA29-0F0F-4720-84D7-55E1CA57D30F}"/>
              </a:ext>
            </a:extLst>
          </p:cNvPr>
          <p:cNvSpPr txBox="1"/>
          <p:nvPr/>
        </p:nvSpPr>
        <p:spPr>
          <a:xfrm>
            <a:off x="2854804" y="270584"/>
            <a:ext cx="2481582" cy="348813"/>
          </a:xfrm>
          <a:prstGeom prst="rect">
            <a:avLst/>
          </a:prstGeom>
          <a:noFill/>
        </p:spPr>
        <p:txBody>
          <a:bodyPr wrap="square" rtlCol="0">
            <a:spAutoFit/>
          </a:bodyPr>
          <a:lstStyle/>
          <a:p>
            <a:pPr algn="ctr">
              <a:lnSpc>
                <a:spcPts val="2000"/>
              </a:lnSpc>
              <a:spcBef>
                <a:spcPts val="0"/>
              </a:spcBef>
              <a:spcAft>
                <a:spcPts val="0"/>
              </a:spcAft>
            </a:pPr>
            <a:r>
              <a:rPr lang="en-IN" altLang="en-US" sz="2000" b="1" kern="1200" dirty="0">
                <a:solidFill>
                  <a:srgbClr val="342B02"/>
                </a:solidFill>
                <a:latin typeface="Arial" panose="020B0604020202020204"/>
                <a:ea typeface="华文中宋"/>
                <a:cs typeface="Arial" panose="020B0604020202020204"/>
                <a:sym typeface="Times New Roman" panose="02020603050405020304"/>
              </a:rPr>
              <a:t>Literature Review</a:t>
            </a:r>
          </a:p>
        </p:txBody>
      </p:sp>
      <p:graphicFrame>
        <p:nvGraphicFramePr>
          <p:cNvPr id="5" name="Table 4">
            <a:extLst>
              <a:ext uri="{FF2B5EF4-FFF2-40B4-BE49-F238E27FC236}">
                <a16:creationId xmlns:a16="http://schemas.microsoft.com/office/drawing/2014/main" id="{5B83A745-37B2-4C20-9B96-077A5D114BD3}"/>
              </a:ext>
            </a:extLst>
          </p:cNvPr>
          <p:cNvGraphicFramePr>
            <a:graphicFrameLocks noGrp="1"/>
          </p:cNvGraphicFramePr>
          <p:nvPr>
            <p:extLst>
              <p:ext uri="{D42A27DB-BD31-4B8C-83A1-F6EECF244321}">
                <p14:modId xmlns:p14="http://schemas.microsoft.com/office/powerpoint/2010/main" val="2684903320"/>
              </p:ext>
            </p:extLst>
          </p:nvPr>
        </p:nvGraphicFramePr>
        <p:xfrm>
          <a:off x="197049" y="718836"/>
          <a:ext cx="8749902" cy="3548535"/>
        </p:xfrm>
        <a:graphic>
          <a:graphicData uri="http://schemas.openxmlformats.org/drawingml/2006/table">
            <a:tbl>
              <a:tblPr>
                <a:tableStyleId>{5C22544A-7EE6-4342-B048-85BDC9FD1C3A}</a:tableStyleId>
              </a:tblPr>
              <a:tblGrid>
                <a:gridCol w="255445">
                  <a:extLst>
                    <a:ext uri="{9D8B030D-6E8A-4147-A177-3AD203B41FA5}">
                      <a16:colId xmlns:a16="http://schemas.microsoft.com/office/drawing/2014/main" val="756702217"/>
                    </a:ext>
                  </a:extLst>
                </a:gridCol>
                <a:gridCol w="1003312">
                  <a:extLst>
                    <a:ext uri="{9D8B030D-6E8A-4147-A177-3AD203B41FA5}">
                      <a16:colId xmlns:a16="http://schemas.microsoft.com/office/drawing/2014/main" val="2485735848"/>
                    </a:ext>
                  </a:extLst>
                </a:gridCol>
                <a:gridCol w="3799300">
                  <a:extLst>
                    <a:ext uri="{9D8B030D-6E8A-4147-A177-3AD203B41FA5}">
                      <a16:colId xmlns:a16="http://schemas.microsoft.com/office/drawing/2014/main" val="3768440368"/>
                    </a:ext>
                  </a:extLst>
                </a:gridCol>
                <a:gridCol w="3691845">
                  <a:extLst>
                    <a:ext uri="{9D8B030D-6E8A-4147-A177-3AD203B41FA5}">
                      <a16:colId xmlns:a16="http://schemas.microsoft.com/office/drawing/2014/main" val="1875042627"/>
                    </a:ext>
                  </a:extLst>
                </a:gridCol>
              </a:tblGrid>
              <a:tr h="140473">
                <a:tc>
                  <a:txBody>
                    <a:bodyPr/>
                    <a:lstStyle/>
                    <a:p>
                      <a:pPr algn="ctr" fontAlgn="ctr"/>
                      <a:r>
                        <a:rPr lang="en-IN" sz="1100" u="none" strike="noStrike" dirty="0">
                          <a:effectLst/>
                        </a:rPr>
                        <a:t>Sr No.</a:t>
                      </a:r>
                      <a:endParaRPr lang="en-IN" sz="1100" b="1" i="0" u="none" strike="noStrike" dirty="0">
                        <a:solidFill>
                          <a:srgbClr val="000000"/>
                        </a:solidFill>
                        <a:effectLst/>
                        <a:latin typeface="Calibri" panose="020F0502020204030204" pitchFamily="34" charset="0"/>
                      </a:endParaRPr>
                    </a:p>
                  </a:txBody>
                  <a:tcPr marL="5619" marR="5619" marT="5619" marB="0" anchor="ctr"/>
                </a:tc>
                <a:tc>
                  <a:txBody>
                    <a:bodyPr/>
                    <a:lstStyle/>
                    <a:p>
                      <a:pPr algn="ctr" fontAlgn="ctr"/>
                      <a:r>
                        <a:rPr lang="en-IN" sz="1100" u="none" strike="noStrike">
                          <a:effectLst/>
                        </a:rPr>
                        <a:t>Year of Publication</a:t>
                      </a:r>
                      <a:endParaRPr lang="en-IN" sz="1100" b="1" i="0" u="none" strike="noStrike">
                        <a:solidFill>
                          <a:srgbClr val="000000"/>
                        </a:solidFill>
                        <a:effectLst/>
                        <a:latin typeface="Calibri" panose="020F0502020204030204" pitchFamily="34" charset="0"/>
                      </a:endParaRPr>
                    </a:p>
                  </a:txBody>
                  <a:tcPr marL="5619" marR="5619" marT="5619" marB="0" anchor="ctr"/>
                </a:tc>
                <a:tc>
                  <a:txBody>
                    <a:bodyPr/>
                    <a:lstStyle/>
                    <a:p>
                      <a:pPr algn="ctr" fontAlgn="ctr"/>
                      <a:r>
                        <a:rPr lang="en-IN" sz="1100" u="none" strike="noStrike">
                          <a:effectLst/>
                        </a:rPr>
                        <a:t>Paper/Book</a:t>
                      </a:r>
                      <a:endParaRPr lang="en-IN" sz="1100" b="1" i="0" u="none" strike="noStrike">
                        <a:solidFill>
                          <a:srgbClr val="000000"/>
                        </a:solidFill>
                        <a:effectLst/>
                        <a:latin typeface="Calibri" panose="020F0502020204030204" pitchFamily="34" charset="0"/>
                      </a:endParaRPr>
                    </a:p>
                  </a:txBody>
                  <a:tcPr marL="5619" marR="5619" marT="5619" marB="0" anchor="ctr"/>
                </a:tc>
                <a:tc>
                  <a:txBody>
                    <a:bodyPr/>
                    <a:lstStyle/>
                    <a:p>
                      <a:pPr algn="ctr" fontAlgn="ctr"/>
                      <a:r>
                        <a:rPr lang="en-IN" sz="1100" u="none" strike="noStrike" dirty="0">
                          <a:effectLst/>
                        </a:rPr>
                        <a:t>Remarks</a:t>
                      </a:r>
                      <a:endParaRPr lang="en-IN" sz="1100" b="1" i="0" u="none" strike="noStrike" dirty="0">
                        <a:solidFill>
                          <a:srgbClr val="000000"/>
                        </a:solidFill>
                        <a:effectLst/>
                        <a:latin typeface="Calibri" panose="020F0502020204030204" pitchFamily="34" charset="0"/>
                      </a:endParaRPr>
                    </a:p>
                  </a:txBody>
                  <a:tcPr marL="5619" marR="5619" marT="5619" marB="0" anchor="ctr"/>
                </a:tc>
                <a:extLst>
                  <a:ext uri="{0D108BD9-81ED-4DB2-BD59-A6C34878D82A}">
                    <a16:rowId xmlns:a16="http://schemas.microsoft.com/office/drawing/2014/main" val="1683010919"/>
                  </a:ext>
                </a:extLst>
              </a:tr>
              <a:tr h="545035">
                <a:tc>
                  <a:txBody>
                    <a:bodyPr/>
                    <a:lstStyle/>
                    <a:p>
                      <a:pPr algn="ctr" fontAlgn="ctr"/>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5619" marR="5619" marT="5619" marB="0" anchor="ctr"/>
                </a:tc>
                <a:tc>
                  <a:txBody>
                    <a:bodyPr/>
                    <a:lstStyle/>
                    <a:p>
                      <a:pPr algn="ctr" fontAlgn="ctr"/>
                      <a:r>
                        <a:rPr lang="en-IN" sz="1100" u="none" strike="noStrike" dirty="0">
                          <a:effectLst/>
                        </a:rPr>
                        <a:t>August, 2022</a:t>
                      </a:r>
                      <a:endParaRPr lang="en-IN" sz="1100" b="0" i="0" u="none" strike="noStrike" dirty="0">
                        <a:solidFill>
                          <a:srgbClr val="000000"/>
                        </a:solidFill>
                        <a:effectLst/>
                        <a:latin typeface="Calibri" panose="020F0502020204030204" pitchFamily="34" charset="0"/>
                      </a:endParaRPr>
                    </a:p>
                  </a:txBody>
                  <a:tcPr marL="5619" marR="5619" marT="5619" marB="0" anchor="ctr"/>
                </a:tc>
                <a:tc>
                  <a:txBody>
                    <a:bodyPr/>
                    <a:lstStyle/>
                    <a:p>
                      <a:pPr lvl="2" algn="just" fontAlgn="ctr"/>
                      <a:r>
                        <a:rPr lang="en-IN" sz="1100" u="none" strike="noStrike" dirty="0">
                          <a:effectLst/>
                        </a:rPr>
                        <a:t>Yao Ding; Zhili Zhang; Xiaofeng Zhao; Yaoming Cai; Siye Li; Biao Deng; Weiwei Cai, "Self-Supervised Locality Preserving Low-Pass Graph Convolutional Embedding for Large-Scale Hyperspectral Image Clustering“, IEEE Transactions on Geoscience and Remote Sensing.</a:t>
                      </a:r>
                      <a:endParaRPr lang="en-IN" sz="1100" b="0" i="0" u="none" strike="noStrike" dirty="0">
                        <a:solidFill>
                          <a:srgbClr val="000000"/>
                        </a:solidFill>
                        <a:effectLst/>
                        <a:latin typeface="Calibri" panose="020F0502020204030204" pitchFamily="34" charset="0"/>
                      </a:endParaRPr>
                    </a:p>
                  </a:txBody>
                  <a:tcPr marL="5619" marR="5619" marT="5619" marB="0" anchor="ctr"/>
                </a:tc>
                <a:tc>
                  <a:txBody>
                    <a:bodyPr/>
                    <a:lstStyle/>
                    <a:p>
                      <a:pPr algn="just" fontAlgn="ctr"/>
                      <a:r>
                        <a:rPr lang="en-US" sz="1100" u="none" strike="noStrike" dirty="0">
                          <a:effectLst/>
                        </a:rPr>
                        <a:t>Compared with supervised or semi-supervised methods, HSI clustering is often a fundamental but challenging task, due to prior knowledge deficiency, large spectral variability, and high dimension of HSI.</a:t>
                      </a:r>
                    </a:p>
                    <a:p>
                      <a:pPr algn="just" fontAlgn="ctr"/>
                      <a:endParaRPr lang="en-US" sz="1100" b="0" i="0" u="none" strike="noStrike" dirty="0">
                        <a:solidFill>
                          <a:srgbClr val="000000"/>
                        </a:solidFill>
                        <a:effectLst/>
                        <a:latin typeface="Calibri" panose="020F0502020204030204" pitchFamily="34" charset="0"/>
                      </a:endParaRPr>
                    </a:p>
                  </a:txBody>
                  <a:tcPr marL="5619" marR="5619" marT="5619" marB="0" anchor="ctr"/>
                </a:tc>
                <a:extLst>
                  <a:ext uri="{0D108BD9-81ED-4DB2-BD59-A6C34878D82A}">
                    <a16:rowId xmlns:a16="http://schemas.microsoft.com/office/drawing/2014/main" val="1147228779"/>
                  </a:ext>
                </a:extLst>
              </a:tr>
              <a:tr h="545035">
                <a:tc>
                  <a:txBody>
                    <a:bodyPr/>
                    <a:lstStyle/>
                    <a:p>
                      <a:pPr algn="ctr" fontAlgn="ctr"/>
                      <a:r>
                        <a:rPr lang="en-IN" sz="1100" u="none" strike="noStrike" dirty="0">
                          <a:effectLst/>
                        </a:rPr>
                        <a:t>2</a:t>
                      </a:r>
                      <a:endParaRPr lang="en-IN" sz="1100" b="0" i="0" u="none" strike="noStrike" dirty="0">
                        <a:solidFill>
                          <a:srgbClr val="000000"/>
                        </a:solidFill>
                        <a:effectLst/>
                        <a:latin typeface="Calibri" panose="020F0502020204030204" pitchFamily="34" charset="0"/>
                      </a:endParaRPr>
                    </a:p>
                  </a:txBody>
                  <a:tcPr marL="5619" marR="5619" marT="5619" marB="0" anchor="ctr"/>
                </a:tc>
                <a:tc>
                  <a:txBody>
                    <a:bodyPr/>
                    <a:lstStyle/>
                    <a:p>
                      <a:pPr algn="ctr" fontAlgn="ctr"/>
                      <a:r>
                        <a:rPr lang="en-IN" sz="1100" u="none" strike="noStrike">
                          <a:effectLst/>
                        </a:rPr>
                        <a:t>February, 2022</a:t>
                      </a:r>
                      <a:endParaRPr lang="en-IN" sz="1100" b="0" i="0" u="none" strike="noStrike">
                        <a:solidFill>
                          <a:srgbClr val="000000"/>
                        </a:solidFill>
                        <a:effectLst/>
                        <a:latin typeface="Calibri" panose="020F0502020204030204" pitchFamily="34" charset="0"/>
                      </a:endParaRPr>
                    </a:p>
                  </a:txBody>
                  <a:tcPr marL="5619" marR="5619" marT="5619" marB="0" anchor="ctr"/>
                </a:tc>
                <a:tc>
                  <a:txBody>
                    <a:bodyPr/>
                    <a:lstStyle/>
                    <a:p>
                      <a:pPr algn="just" fontAlgn="ctr"/>
                      <a:r>
                        <a:rPr lang="en-IN" sz="1100" u="none" strike="noStrike" dirty="0">
                          <a:effectLst/>
                        </a:rPr>
                        <a:t>Sen Jia; Yue Yuan; Nanying Li; Jianhui Liao; Qiang Huang; Xiuping Jia; Meng Xu, "A Multiscale </a:t>
                      </a:r>
                      <a:r>
                        <a:rPr lang="en-IN" sz="1100" u="none" strike="noStrike" dirty="0" err="1">
                          <a:effectLst/>
                        </a:rPr>
                        <a:t>Superpixel</a:t>
                      </a:r>
                      <a:r>
                        <a:rPr lang="en-IN" sz="1100" u="none" strike="noStrike" dirty="0">
                          <a:effectLst/>
                        </a:rPr>
                        <a:t>-Level Group Clustering Framework for Hyperspectral Band Selection", IEEE Transactions on Geoscience and Remote Sensing.</a:t>
                      </a:r>
                      <a:endParaRPr lang="en-IN" sz="1100" b="0" i="0" u="none" strike="noStrike" dirty="0">
                        <a:solidFill>
                          <a:srgbClr val="000000"/>
                        </a:solidFill>
                        <a:effectLst/>
                        <a:latin typeface="Calibri" panose="020F0502020204030204" pitchFamily="34" charset="0"/>
                      </a:endParaRPr>
                    </a:p>
                  </a:txBody>
                  <a:tcPr marL="5619" marR="5619" marT="5619" marB="0" anchor="ctr"/>
                </a:tc>
                <a:tc>
                  <a:txBody>
                    <a:bodyPr/>
                    <a:lstStyle/>
                    <a:p>
                      <a:pPr algn="just" fontAlgn="ctr"/>
                      <a:r>
                        <a:rPr lang="en-US" sz="1100" u="none" strike="noStrike" dirty="0">
                          <a:effectLst/>
                        </a:rPr>
                        <a:t>Principal Component Analysis (PCA) was introduced as a linear dimensionality reduction technique for HSI which projects the high-dimensional data to a low-dimensional subspace with principal components maximizing the variance of the projected data.</a:t>
                      </a:r>
                    </a:p>
                    <a:p>
                      <a:pPr algn="just" fontAlgn="ctr"/>
                      <a:endParaRPr lang="en-US" sz="1100" b="0" i="0" u="none" strike="noStrike" dirty="0">
                        <a:solidFill>
                          <a:srgbClr val="000000"/>
                        </a:solidFill>
                        <a:effectLst/>
                        <a:latin typeface="Calibri" panose="020F0502020204030204" pitchFamily="34" charset="0"/>
                      </a:endParaRPr>
                    </a:p>
                  </a:txBody>
                  <a:tcPr marL="5619" marR="5619" marT="5619" marB="0" anchor="ctr"/>
                </a:tc>
                <a:extLst>
                  <a:ext uri="{0D108BD9-81ED-4DB2-BD59-A6C34878D82A}">
                    <a16:rowId xmlns:a16="http://schemas.microsoft.com/office/drawing/2014/main" val="1868646949"/>
                  </a:ext>
                </a:extLst>
              </a:tr>
              <a:tr h="275327">
                <a:tc>
                  <a:txBody>
                    <a:bodyPr/>
                    <a:lstStyle/>
                    <a:p>
                      <a:pPr algn="ctr" fontAlgn="ctr"/>
                      <a:r>
                        <a:rPr lang="en-IN" sz="1100" u="none" strike="noStrike">
                          <a:effectLst/>
                        </a:rPr>
                        <a:t>3</a:t>
                      </a:r>
                      <a:endParaRPr lang="en-IN" sz="1100" b="0" i="0" u="none" strike="noStrike">
                        <a:solidFill>
                          <a:srgbClr val="000000"/>
                        </a:solidFill>
                        <a:effectLst/>
                        <a:latin typeface="Calibri" panose="020F0502020204030204" pitchFamily="34" charset="0"/>
                      </a:endParaRPr>
                    </a:p>
                  </a:txBody>
                  <a:tcPr marL="5619" marR="5619" marT="5619" marB="0" anchor="ctr"/>
                </a:tc>
                <a:tc>
                  <a:txBody>
                    <a:bodyPr/>
                    <a:lstStyle/>
                    <a:p>
                      <a:pPr algn="ctr" fontAlgn="ctr"/>
                      <a:r>
                        <a:rPr lang="en-IN" sz="1100" u="none" strike="noStrike" dirty="0">
                          <a:effectLst/>
                        </a:rPr>
                        <a:t> April, 2020</a:t>
                      </a:r>
                      <a:endParaRPr lang="en-IN" sz="1100" b="0" i="0" u="none" strike="noStrike" dirty="0">
                        <a:solidFill>
                          <a:srgbClr val="000000"/>
                        </a:solidFill>
                        <a:effectLst/>
                        <a:latin typeface="Calibri" panose="020F0502020204030204" pitchFamily="34" charset="0"/>
                      </a:endParaRPr>
                    </a:p>
                  </a:txBody>
                  <a:tcPr marL="5619" marR="5619" marT="5619" marB="0" anchor="ctr"/>
                </a:tc>
                <a:tc>
                  <a:txBody>
                    <a:bodyPr/>
                    <a:lstStyle/>
                    <a:p>
                      <a:pPr algn="just" fontAlgn="ctr"/>
                      <a:r>
                        <a:rPr lang="en-IN" sz="1100" u="none" strike="noStrike" dirty="0">
                          <a:effectLst/>
                        </a:rPr>
                        <a:t>J. Chang, G. Meng, L. Wang, S. Xiang and C. Pan, "Deep self-evolution clustering", IEEE Trans. Pattern Anal. Mach. Intel.</a:t>
                      </a:r>
                      <a:endParaRPr lang="en-IN" sz="1100" b="0" i="0" u="none" strike="noStrike" dirty="0">
                        <a:solidFill>
                          <a:srgbClr val="000000"/>
                        </a:solidFill>
                        <a:effectLst/>
                        <a:latin typeface="Calibri" panose="020F0502020204030204" pitchFamily="34" charset="0"/>
                      </a:endParaRPr>
                    </a:p>
                  </a:txBody>
                  <a:tcPr marL="5619" marR="5619" marT="5619" marB="0" anchor="ctr"/>
                </a:tc>
                <a:tc>
                  <a:txBody>
                    <a:bodyPr/>
                    <a:lstStyle/>
                    <a:p>
                      <a:pPr algn="just" fontAlgn="ctr"/>
                      <a:r>
                        <a:rPr lang="en-US" sz="1100" u="none" strike="noStrike" dirty="0">
                          <a:effectLst/>
                        </a:rPr>
                        <a:t>The key to the HSI clustering is to measure the similarity between data points.</a:t>
                      </a:r>
                      <a:endParaRPr lang="en-US" sz="1100" b="0" i="0" u="none" strike="noStrike" dirty="0">
                        <a:solidFill>
                          <a:srgbClr val="000000"/>
                        </a:solidFill>
                        <a:effectLst/>
                        <a:latin typeface="Calibri" panose="020F0502020204030204" pitchFamily="34" charset="0"/>
                      </a:endParaRPr>
                    </a:p>
                  </a:txBody>
                  <a:tcPr marL="5619" marR="5619" marT="5619" marB="0" anchor="ctr"/>
                </a:tc>
                <a:extLst>
                  <a:ext uri="{0D108BD9-81ED-4DB2-BD59-A6C34878D82A}">
                    <a16:rowId xmlns:a16="http://schemas.microsoft.com/office/drawing/2014/main" val="3312656539"/>
                  </a:ext>
                </a:extLst>
              </a:tr>
              <a:tr h="0">
                <a:tc>
                  <a:txBody>
                    <a:bodyPr/>
                    <a:lstStyle/>
                    <a:p>
                      <a:pPr algn="ctr" fontAlgn="ctr"/>
                      <a:r>
                        <a:rPr lang="en-IN" sz="1050" u="none" strike="noStrike" dirty="0">
                          <a:effectLst/>
                        </a:rPr>
                        <a:t>4</a:t>
                      </a:r>
                      <a:endParaRPr lang="en-IN" sz="1050" b="0" i="0" u="none" strike="noStrike" dirty="0">
                        <a:solidFill>
                          <a:srgbClr val="000000"/>
                        </a:solidFill>
                        <a:effectLst/>
                        <a:latin typeface="Calibri" panose="020F0502020204030204" pitchFamily="34" charset="0"/>
                      </a:endParaRPr>
                    </a:p>
                  </a:txBody>
                  <a:tcPr marL="5619" marR="5619" marT="5619" marB="0" anchor="ctr"/>
                </a:tc>
                <a:tc>
                  <a:txBody>
                    <a:bodyPr/>
                    <a:lstStyle/>
                    <a:p>
                      <a:pPr algn="ctr" fontAlgn="ctr"/>
                      <a:r>
                        <a:rPr lang="en-IN" sz="1100" u="none" strike="noStrike" dirty="0">
                          <a:effectLst/>
                        </a:rPr>
                        <a:t>July, 2017</a:t>
                      </a:r>
                      <a:endParaRPr lang="en-IN" sz="1100" b="0" i="0" u="none" strike="noStrike" dirty="0">
                        <a:solidFill>
                          <a:srgbClr val="000000"/>
                        </a:solidFill>
                        <a:effectLst/>
                        <a:latin typeface="Calibri" panose="020F0502020204030204" pitchFamily="34" charset="0"/>
                      </a:endParaRPr>
                    </a:p>
                  </a:txBody>
                  <a:tcPr marL="5619" marR="5619" marT="5619" marB="0" anchor="ctr"/>
                </a:tc>
                <a:tc>
                  <a:txBody>
                    <a:bodyPr/>
                    <a:lstStyle/>
                    <a:p>
                      <a:pPr algn="l" fontAlgn="ctr"/>
                      <a:r>
                        <a:rPr lang="en-IN" sz="1100" u="none" strike="noStrike" dirty="0">
                          <a:effectLst/>
                        </a:rPr>
                        <a:t>Y. Li, L. Zhang, C. Tian, C. Ding, Y. Zhang and W. Wei, "Hyperspectral image super-resolution extending: An effective fusion based method without  knowing the spatial transformation matrix", Proc. IEEE Int. Conf. Multimedia Expo (ICME)</a:t>
                      </a:r>
                      <a:endParaRPr lang="en-IN" sz="1100" b="0" i="0" u="none" strike="noStrike" dirty="0">
                        <a:solidFill>
                          <a:srgbClr val="000000"/>
                        </a:solidFill>
                        <a:effectLst/>
                        <a:latin typeface="Calibri" panose="020F0502020204030204" pitchFamily="34" charset="0"/>
                      </a:endParaRPr>
                    </a:p>
                  </a:txBody>
                  <a:tcPr marL="5619" marR="5619" marT="5619" marB="0" anchor="ctr"/>
                </a:tc>
                <a:tc>
                  <a:txBody>
                    <a:bodyPr/>
                    <a:lstStyle/>
                    <a:p>
                      <a:pPr algn="l" fontAlgn="ctr"/>
                      <a:r>
                        <a:rPr lang="en-US" sz="1100" u="none" strike="noStrike" dirty="0">
                          <a:effectLst/>
                        </a:rPr>
                        <a:t>The abundant spectral information of HSIs comes at the cost of greatly reducing spatial resolution which hinders the widespread applications of HSIs.</a:t>
                      </a:r>
                      <a:br>
                        <a:rPr lang="en-US" sz="1100" u="none" strike="noStrike" dirty="0">
                          <a:effectLst/>
                        </a:rPr>
                      </a:br>
                      <a:endParaRPr lang="en-US" sz="1100" b="0" i="0" u="none" strike="noStrike" dirty="0">
                        <a:solidFill>
                          <a:srgbClr val="000000"/>
                        </a:solidFill>
                        <a:effectLst/>
                        <a:latin typeface="Calibri" panose="020F0502020204030204" pitchFamily="34" charset="0"/>
                      </a:endParaRPr>
                    </a:p>
                  </a:txBody>
                  <a:tcPr marL="5619" marR="5619" marT="5619" marB="0" anchor="ctr"/>
                </a:tc>
                <a:extLst>
                  <a:ext uri="{0D108BD9-81ED-4DB2-BD59-A6C34878D82A}">
                    <a16:rowId xmlns:a16="http://schemas.microsoft.com/office/drawing/2014/main" val="1993186071"/>
                  </a:ext>
                </a:extLst>
              </a:tr>
            </a:tbl>
          </a:graphicData>
        </a:graphic>
      </p:graphicFrame>
    </p:spTree>
    <p:extLst>
      <p:ext uri="{BB962C8B-B14F-4D97-AF65-F5344CB8AC3E}">
        <p14:creationId xmlns:p14="http://schemas.microsoft.com/office/powerpoint/2010/main" val="1978514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7" name="Rectangles 9">
            <a:extLst>
              <a:ext uri="{FF2B5EF4-FFF2-40B4-BE49-F238E27FC236}">
                <a16:creationId xmlns:a16="http://schemas.microsoft.com/office/drawing/2014/main" id="{C83E0565-8DCE-4B27-9228-7C1C913A840F}"/>
              </a:ext>
            </a:extLst>
          </p:cNvPr>
          <p:cNvSpPr/>
          <p:nvPr/>
        </p:nvSpPr>
        <p:spPr>
          <a:xfrm>
            <a:off x="8682989" y="4840605"/>
            <a:ext cx="445295" cy="30289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marL="0" lvl="0" indent="0" algn="ctr" rtl="0">
              <a:spcBef>
                <a:spcPts val="0"/>
              </a:spcBef>
              <a:spcAft>
                <a:spcPts val="0"/>
              </a:spcAft>
              <a:buNone/>
            </a:pPr>
            <a:r>
              <a:rPr lang="en-IN" altLang="en-US" sz="1800" dirty="0">
                <a:sym typeface="+mn-ea"/>
              </a:rPr>
              <a:t>09</a:t>
            </a:r>
          </a:p>
        </p:txBody>
      </p:sp>
      <p:sp>
        <p:nvSpPr>
          <p:cNvPr id="14" name="文本框 85">
            <a:extLst>
              <a:ext uri="{FF2B5EF4-FFF2-40B4-BE49-F238E27FC236}">
                <a16:creationId xmlns:a16="http://schemas.microsoft.com/office/drawing/2014/main" id="{F7D6BA29-0F0F-4720-84D7-55E1CA57D30F}"/>
              </a:ext>
            </a:extLst>
          </p:cNvPr>
          <p:cNvSpPr txBox="1"/>
          <p:nvPr/>
        </p:nvSpPr>
        <p:spPr>
          <a:xfrm>
            <a:off x="2854804" y="270584"/>
            <a:ext cx="2481582" cy="348813"/>
          </a:xfrm>
          <a:prstGeom prst="rect">
            <a:avLst/>
          </a:prstGeom>
          <a:noFill/>
        </p:spPr>
        <p:txBody>
          <a:bodyPr wrap="square" rtlCol="0">
            <a:spAutoFit/>
          </a:bodyPr>
          <a:lstStyle/>
          <a:p>
            <a:pPr algn="ctr">
              <a:lnSpc>
                <a:spcPts val="2000"/>
              </a:lnSpc>
              <a:spcBef>
                <a:spcPts val="0"/>
              </a:spcBef>
              <a:spcAft>
                <a:spcPts val="0"/>
              </a:spcAft>
            </a:pPr>
            <a:r>
              <a:rPr lang="en-IN" altLang="en-US" sz="2000" b="1" kern="1200" dirty="0">
                <a:solidFill>
                  <a:srgbClr val="342B02"/>
                </a:solidFill>
                <a:latin typeface="Arial" panose="020B0604020202020204"/>
                <a:ea typeface="华文中宋"/>
                <a:cs typeface="Arial" panose="020B0604020202020204"/>
                <a:sym typeface="Times New Roman" panose="02020603050405020304"/>
              </a:rPr>
              <a:t>Literature Review</a:t>
            </a:r>
          </a:p>
        </p:txBody>
      </p:sp>
      <p:graphicFrame>
        <p:nvGraphicFramePr>
          <p:cNvPr id="5" name="Table 4">
            <a:extLst>
              <a:ext uri="{FF2B5EF4-FFF2-40B4-BE49-F238E27FC236}">
                <a16:creationId xmlns:a16="http://schemas.microsoft.com/office/drawing/2014/main" id="{5B83A745-37B2-4C20-9B96-077A5D114BD3}"/>
              </a:ext>
            </a:extLst>
          </p:cNvPr>
          <p:cNvGraphicFramePr>
            <a:graphicFrameLocks noGrp="1"/>
          </p:cNvGraphicFramePr>
          <p:nvPr>
            <p:extLst>
              <p:ext uri="{D42A27DB-BD31-4B8C-83A1-F6EECF244321}">
                <p14:modId xmlns:p14="http://schemas.microsoft.com/office/powerpoint/2010/main" val="623996764"/>
              </p:ext>
            </p:extLst>
          </p:nvPr>
        </p:nvGraphicFramePr>
        <p:xfrm>
          <a:off x="197049" y="1169109"/>
          <a:ext cx="8749902" cy="2704716"/>
        </p:xfrm>
        <a:graphic>
          <a:graphicData uri="http://schemas.openxmlformats.org/drawingml/2006/table">
            <a:tbl>
              <a:tblPr>
                <a:tableStyleId>{5C22544A-7EE6-4342-B048-85BDC9FD1C3A}</a:tableStyleId>
              </a:tblPr>
              <a:tblGrid>
                <a:gridCol w="255445">
                  <a:extLst>
                    <a:ext uri="{9D8B030D-6E8A-4147-A177-3AD203B41FA5}">
                      <a16:colId xmlns:a16="http://schemas.microsoft.com/office/drawing/2014/main" val="756702217"/>
                    </a:ext>
                  </a:extLst>
                </a:gridCol>
                <a:gridCol w="1003312">
                  <a:extLst>
                    <a:ext uri="{9D8B030D-6E8A-4147-A177-3AD203B41FA5}">
                      <a16:colId xmlns:a16="http://schemas.microsoft.com/office/drawing/2014/main" val="2485735848"/>
                    </a:ext>
                  </a:extLst>
                </a:gridCol>
                <a:gridCol w="3799300">
                  <a:extLst>
                    <a:ext uri="{9D8B030D-6E8A-4147-A177-3AD203B41FA5}">
                      <a16:colId xmlns:a16="http://schemas.microsoft.com/office/drawing/2014/main" val="3768440368"/>
                    </a:ext>
                  </a:extLst>
                </a:gridCol>
                <a:gridCol w="3691845">
                  <a:extLst>
                    <a:ext uri="{9D8B030D-6E8A-4147-A177-3AD203B41FA5}">
                      <a16:colId xmlns:a16="http://schemas.microsoft.com/office/drawing/2014/main" val="1875042627"/>
                    </a:ext>
                  </a:extLst>
                </a:gridCol>
              </a:tblGrid>
              <a:tr h="140473">
                <a:tc>
                  <a:txBody>
                    <a:bodyPr/>
                    <a:lstStyle/>
                    <a:p>
                      <a:pPr algn="ctr" fontAlgn="ctr"/>
                      <a:r>
                        <a:rPr lang="en-IN" sz="1100" u="none" strike="noStrike" dirty="0">
                          <a:solidFill>
                            <a:schemeClr val="tx1">
                              <a:lumMod val="50000"/>
                            </a:schemeClr>
                          </a:solidFill>
                          <a:effectLst/>
                          <a:latin typeface="+mn-lt"/>
                        </a:rPr>
                        <a:t>Sr No.</a:t>
                      </a:r>
                      <a:endParaRPr lang="en-IN" sz="1100" b="1" i="0" u="none" strike="noStrike" dirty="0">
                        <a:solidFill>
                          <a:schemeClr val="tx1">
                            <a:lumMod val="50000"/>
                          </a:schemeClr>
                        </a:solidFill>
                        <a:effectLst/>
                        <a:latin typeface="+mn-lt"/>
                      </a:endParaRPr>
                    </a:p>
                  </a:txBody>
                  <a:tcPr marL="5619" marR="5619" marT="5619" marB="0" anchor="ctr"/>
                </a:tc>
                <a:tc>
                  <a:txBody>
                    <a:bodyPr/>
                    <a:lstStyle/>
                    <a:p>
                      <a:pPr algn="ctr" fontAlgn="ctr"/>
                      <a:r>
                        <a:rPr lang="en-IN" sz="1100" u="none" strike="noStrike">
                          <a:solidFill>
                            <a:schemeClr val="tx1">
                              <a:lumMod val="50000"/>
                            </a:schemeClr>
                          </a:solidFill>
                          <a:effectLst/>
                          <a:latin typeface="+mn-lt"/>
                        </a:rPr>
                        <a:t>Year of Publication</a:t>
                      </a:r>
                      <a:endParaRPr lang="en-IN" sz="1100" b="1" i="0" u="none" strike="noStrike">
                        <a:solidFill>
                          <a:schemeClr val="tx1">
                            <a:lumMod val="50000"/>
                          </a:schemeClr>
                        </a:solidFill>
                        <a:effectLst/>
                        <a:latin typeface="+mn-lt"/>
                      </a:endParaRPr>
                    </a:p>
                  </a:txBody>
                  <a:tcPr marL="5619" marR="5619" marT="5619" marB="0" anchor="ctr"/>
                </a:tc>
                <a:tc>
                  <a:txBody>
                    <a:bodyPr/>
                    <a:lstStyle/>
                    <a:p>
                      <a:pPr algn="ctr" fontAlgn="ctr"/>
                      <a:r>
                        <a:rPr lang="en-IN" sz="1100" u="none" strike="noStrike" dirty="0">
                          <a:solidFill>
                            <a:schemeClr val="tx1">
                              <a:lumMod val="50000"/>
                            </a:schemeClr>
                          </a:solidFill>
                          <a:effectLst/>
                          <a:latin typeface="+mn-lt"/>
                        </a:rPr>
                        <a:t>Paper/Book</a:t>
                      </a:r>
                      <a:endParaRPr lang="en-IN" sz="1100" b="1" i="0" u="none" strike="noStrike" dirty="0">
                        <a:solidFill>
                          <a:schemeClr val="tx1">
                            <a:lumMod val="50000"/>
                          </a:schemeClr>
                        </a:solidFill>
                        <a:effectLst/>
                        <a:latin typeface="+mn-lt"/>
                      </a:endParaRPr>
                    </a:p>
                  </a:txBody>
                  <a:tcPr marL="5619" marR="5619" marT="5619" marB="0" anchor="ctr"/>
                </a:tc>
                <a:tc>
                  <a:txBody>
                    <a:bodyPr/>
                    <a:lstStyle/>
                    <a:p>
                      <a:pPr algn="ctr" fontAlgn="ctr"/>
                      <a:r>
                        <a:rPr lang="en-IN" sz="1100" u="none" strike="noStrike">
                          <a:solidFill>
                            <a:schemeClr val="tx1">
                              <a:lumMod val="50000"/>
                            </a:schemeClr>
                          </a:solidFill>
                          <a:effectLst/>
                          <a:latin typeface="+mn-lt"/>
                        </a:rPr>
                        <a:t>Remarks</a:t>
                      </a:r>
                      <a:endParaRPr lang="en-IN" sz="1100" b="1" i="0" u="none" strike="noStrike">
                        <a:solidFill>
                          <a:schemeClr val="tx1">
                            <a:lumMod val="50000"/>
                          </a:schemeClr>
                        </a:solidFill>
                        <a:effectLst/>
                        <a:latin typeface="+mn-lt"/>
                      </a:endParaRPr>
                    </a:p>
                  </a:txBody>
                  <a:tcPr marL="5619" marR="5619" marT="5619" marB="0" anchor="ctr"/>
                </a:tc>
                <a:extLst>
                  <a:ext uri="{0D108BD9-81ED-4DB2-BD59-A6C34878D82A}">
                    <a16:rowId xmlns:a16="http://schemas.microsoft.com/office/drawing/2014/main" val="1683010919"/>
                  </a:ext>
                </a:extLst>
              </a:tr>
              <a:tr h="545035">
                <a:tc>
                  <a:txBody>
                    <a:bodyPr/>
                    <a:lstStyle/>
                    <a:p>
                      <a:pPr algn="ctr" fontAlgn="ctr"/>
                      <a:r>
                        <a:rPr lang="en-IN" sz="1100" u="none" strike="noStrike" dirty="0">
                          <a:solidFill>
                            <a:schemeClr val="tx1">
                              <a:lumMod val="50000"/>
                            </a:schemeClr>
                          </a:solidFill>
                          <a:effectLst/>
                          <a:latin typeface="+mn-lt"/>
                        </a:rPr>
                        <a:t>5</a:t>
                      </a:r>
                      <a:endParaRPr lang="en-IN" sz="1100" b="0" i="0" u="none" strike="noStrike" dirty="0">
                        <a:solidFill>
                          <a:schemeClr val="tx1">
                            <a:lumMod val="50000"/>
                          </a:schemeClr>
                        </a:solidFill>
                        <a:effectLst/>
                        <a:latin typeface="+mn-lt"/>
                      </a:endParaRPr>
                    </a:p>
                  </a:txBody>
                  <a:tcPr marL="5619" marR="5619" marT="5619" marB="0" anchor="ctr"/>
                </a:tc>
                <a:tc>
                  <a:txBody>
                    <a:bodyPr/>
                    <a:lstStyle/>
                    <a:p>
                      <a:pPr algn="ctr" fontAlgn="ctr"/>
                      <a:r>
                        <a:rPr lang="en-IN" sz="1100" u="none" strike="noStrike" dirty="0">
                          <a:solidFill>
                            <a:schemeClr val="tx1">
                              <a:lumMod val="50000"/>
                            </a:schemeClr>
                          </a:solidFill>
                          <a:effectLst/>
                          <a:latin typeface="+mn-lt"/>
                        </a:rPr>
                        <a:t> January, 2013</a:t>
                      </a:r>
                      <a:endParaRPr lang="en-IN" sz="1100" b="0" i="0" u="none" strike="noStrike" dirty="0">
                        <a:solidFill>
                          <a:schemeClr val="tx1">
                            <a:lumMod val="50000"/>
                          </a:schemeClr>
                        </a:solidFill>
                        <a:effectLst/>
                        <a:latin typeface="+mn-lt"/>
                      </a:endParaRPr>
                    </a:p>
                  </a:txBody>
                  <a:tcPr marL="5619" marR="5619" marT="5619" marB="0" anchor="ctr"/>
                </a:tc>
                <a:tc>
                  <a:txBody>
                    <a:bodyPr/>
                    <a:lstStyle/>
                    <a:p>
                      <a:pPr algn="just" fontAlgn="ctr"/>
                      <a:r>
                        <a:rPr lang="en-IN" sz="1100" u="none" strike="noStrike" dirty="0">
                          <a:solidFill>
                            <a:schemeClr val="tx1">
                              <a:lumMod val="50000"/>
                            </a:schemeClr>
                          </a:solidFill>
                          <a:effectLst/>
                          <a:latin typeface="+mn-lt"/>
                        </a:rPr>
                        <a:t>B. Luo, C. Yang, J. Chanussot and L. Zhang,  "Crop yield estimation based on unsupervised linear unmixing of multidate hyperspectral imagery", IEEE Trans. Geosci. Remote Sens.</a:t>
                      </a:r>
                      <a:endParaRPr lang="en-IN" sz="1100" b="0" i="0" u="none" strike="noStrike" dirty="0">
                        <a:solidFill>
                          <a:schemeClr val="tx1">
                            <a:lumMod val="50000"/>
                          </a:schemeClr>
                        </a:solidFill>
                        <a:effectLst/>
                        <a:latin typeface="+mn-lt"/>
                      </a:endParaRPr>
                    </a:p>
                  </a:txBody>
                  <a:tcPr marL="5619" marR="5619" marT="5619" marB="0" anchor="ctr"/>
                </a:tc>
                <a:tc>
                  <a:txBody>
                    <a:bodyPr/>
                    <a:lstStyle/>
                    <a:p>
                      <a:pPr lvl="2" algn="just" fontAlgn="ctr"/>
                      <a:r>
                        <a:rPr lang="en-US" sz="1100" u="none" strike="noStrike" dirty="0">
                          <a:solidFill>
                            <a:schemeClr val="tx1">
                              <a:lumMod val="50000"/>
                            </a:schemeClr>
                          </a:solidFill>
                          <a:effectLst/>
                          <a:latin typeface="+mn-lt"/>
                        </a:rPr>
                        <a:t>HSIs can provide rich band information from different wavelengths and thus get widely used in various research field, such as biological analysis.</a:t>
                      </a:r>
                      <a:endParaRPr lang="en-US" sz="1100" b="0" i="0" u="none" strike="noStrike" dirty="0">
                        <a:solidFill>
                          <a:schemeClr val="tx1">
                            <a:lumMod val="50000"/>
                          </a:schemeClr>
                        </a:solidFill>
                        <a:effectLst/>
                        <a:latin typeface="+mn-lt"/>
                      </a:endParaRPr>
                    </a:p>
                  </a:txBody>
                  <a:tcPr marL="5619" marR="5619" marT="5619" marB="0" anchor="ctr"/>
                </a:tc>
                <a:extLst>
                  <a:ext uri="{0D108BD9-81ED-4DB2-BD59-A6C34878D82A}">
                    <a16:rowId xmlns:a16="http://schemas.microsoft.com/office/drawing/2014/main" val="1147228779"/>
                  </a:ext>
                </a:extLst>
              </a:tr>
              <a:tr h="545035">
                <a:tc>
                  <a:txBody>
                    <a:bodyPr/>
                    <a:lstStyle/>
                    <a:p>
                      <a:pPr algn="ctr" fontAlgn="ctr"/>
                      <a:r>
                        <a:rPr lang="en-IN" sz="1100" u="none" strike="noStrike">
                          <a:solidFill>
                            <a:schemeClr val="tx1">
                              <a:lumMod val="50000"/>
                            </a:schemeClr>
                          </a:solidFill>
                          <a:effectLst/>
                          <a:latin typeface="+mn-lt"/>
                        </a:rPr>
                        <a:t>6</a:t>
                      </a:r>
                      <a:endParaRPr lang="en-IN" sz="1100" b="0" i="0" u="none" strike="noStrike">
                        <a:solidFill>
                          <a:schemeClr val="tx1">
                            <a:lumMod val="50000"/>
                          </a:schemeClr>
                        </a:solidFill>
                        <a:effectLst/>
                        <a:latin typeface="+mn-lt"/>
                      </a:endParaRPr>
                    </a:p>
                  </a:txBody>
                  <a:tcPr marL="5619" marR="5619" marT="5619" marB="0" anchor="ctr"/>
                </a:tc>
                <a:tc>
                  <a:txBody>
                    <a:bodyPr/>
                    <a:lstStyle/>
                    <a:p>
                      <a:pPr algn="ctr" fontAlgn="ctr"/>
                      <a:r>
                        <a:rPr lang="en-IN" sz="1100" u="none" strike="noStrike" dirty="0">
                          <a:solidFill>
                            <a:schemeClr val="tx1">
                              <a:lumMod val="50000"/>
                            </a:schemeClr>
                          </a:solidFill>
                          <a:effectLst/>
                          <a:latin typeface="+mn-lt"/>
                        </a:rPr>
                        <a:t>October, 2011</a:t>
                      </a:r>
                      <a:endParaRPr lang="en-IN" sz="1100" b="0" i="0" u="none" strike="noStrike" dirty="0">
                        <a:solidFill>
                          <a:schemeClr val="tx1">
                            <a:lumMod val="50000"/>
                          </a:schemeClr>
                        </a:solidFill>
                        <a:effectLst/>
                        <a:latin typeface="+mn-lt"/>
                      </a:endParaRPr>
                    </a:p>
                  </a:txBody>
                  <a:tcPr marL="5619" marR="5619" marT="5619" marB="0" anchor="ctr"/>
                </a:tc>
                <a:tc>
                  <a:txBody>
                    <a:bodyPr/>
                    <a:lstStyle/>
                    <a:p>
                      <a:pPr algn="just" fontAlgn="ctr"/>
                      <a:r>
                        <a:rPr lang="en-US" sz="1100" u="none" strike="noStrike" dirty="0">
                          <a:solidFill>
                            <a:schemeClr val="tx1">
                              <a:lumMod val="50000"/>
                            </a:schemeClr>
                          </a:solidFill>
                          <a:effectLst/>
                          <a:latin typeface="+mn-lt"/>
                        </a:rPr>
                        <a:t>J. Khodr and R. Younes, "Dimensionality reduction on hyperspectral images: A comparative review based on artificial </a:t>
                      </a:r>
                      <a:r>
                        <a:rPr lang="en-US" sz="1100" u="none" strike="noStrike" dirty="0" err="1">
                          <a:solidFill>
                            <a:schemeClr val="tx1">
                              <a:lumMod val="50000"/>
                            </a:schemeClr>
                          </a:solidFill>
                          <a:effectLst/>
                          <a:latin typeface="+mn-lt"/>
                        </a:rPr>
                        <a:t>datas</a:t>
                      </a:r>
                      <a:r>
                        <a:rPr lang="en-US" sz="1100" u="none" strike="noStrike" dirty="0">
                          <a:solidFill>
                            <a:schemeClr val="tx1">
                              <a:lumMod val="50000"/>
                            </a:schemeClr>
                          </a:solidFill>
                          <a:effectLst/>
                          <a:latin typeface="+mn-lt"/>
                        </a:rPr>
                        <a:t>“.</a:t>
                      </a:r>
                      <a:endParaRPr lang="en-US" sz="1100" b="0" i="0" u="none" strike="noStrike" dirty="0">
                        <a:solidFill>
                          <a:schemeClr val="tx1">
                            <a:lumMod val="50000"/>
                          </a:schemeClr>
                        </a:solidFill>
                        <a:effectLst/>
                        <a:latin typeface="+mn-lt"/>
                      </a:endParaRPr>
                    </a:p>
                  </a:txBody>
                  <a:tcPr marL="5619" marR="5619" marT="5619" marB="0" anchor="ctr"/>
                </a:tc>
                <a:tc>
                  <a:txBody>
                    <a:bodyPr/>
                    <a:lstStyle/>
                    <a:p>
                      <a:pPr algn="just" fontAlgn="ctr"/>
                      <a:r>
                        <a:rPr lang="en-US" sz="1100" u="none" strike="noStrike" dirty="0">
                          <a:solidFill>
                            <a:schemeClr val="tx1">
                              <a:lumMod val="50000"/>
                            </a:schemeClr>
                          </a:solidFill>
                          <a:effectLst/>
                          <a:latin typeface="+mn-lt"/>
                        </a:rPr>
                        <a:t>Moreover, due to the high correlation among the neighboring bands, which not only increases the computational complexity of the classifiers but also may have a negative impact on the classification accuracy, dimensionality reduction (DR) should be applied as a preprocessing step to discard the redundant information.</a:t>
                      </a:r>
                    </a:p>
                  </a:txBody>
                  <a:tcPr marL="5619" marR="5619" marT="5619" marB="0" anchor="ctr"/>
                </a:tc>
                <a:extLst>
                  <a:ext uri="{0D108BD9-81ED-4DB2-BD59-A6C34878D82A}">
                    <a16:rowId xmlns:a16="http://schemas.microsoft.com/office/drawing/2014/main" val="1868646949"/>
                  </a:ext>
                </a:extLst>
              </a:tr>
              <a:tr h="275327">
                <a:tc>
                  <a:txBody>
                    <a:bodyPr/>
                    <a:lstStyle/>
                    <a:p>
                      <a:pPr algn="ctr" fontAlgn="ctr"/>
                      <a:r>
                        <a:rPr lang="en-IN" sz="1100" u="none" strike="noStrike">
                          <a:solidFill>
                            <a:schemeClr val="tx1">
                              <a:lumMod val="50000"/>
                            </a:schemeClr>
                          </a:solidFill>
                          <a:effectLst/>
                          <a:latin typeface="+mn-lt"/>
                        </a:rPr>
                        <a:t>7</a:t>
                      </a:r>
                      <a:endParaRPr lang="en-IN" sz="1100" b="0" i="0" u="none" strike="noStrike">
                        <a:solidFill>
                          <a:schemeClr val="tx1">
                            <a:lumMod val="50000"/>
                          </a:schemeClr>
                        </a:solidFill>
                        <a:effectLst/>
                        <a:latin typeface="+mn-lt"/>
                      </a:endParaRPr>
                    </a:p>
                  </a:txBody>
                  <a:tcPr marL="5619" marR="5619" marT="5619" marB="0" anchor="ctr"/>
                </a:tc>
                <a:tc>
                  <a:txBody>
                    <a:bodyPr/>
                    <a:lstStyle/>
                    <a:p>
                      <a:pPr algn="ctr" fontAlgn="ctr"/>
                      <a:r>
                        <a:rPr lang="en-IN" sz="1100" u="none" strike="noStrike" dirty="0">
                          <a:solidFill>
                            <a:schemeClr val="tx1">
                              <a:lumMod val="50000"/>
                            </a:schemeClr>
                          </a:solidFill>
                          <a:effectLst/>
                          <a:latin typeface="+mn-lt"/>
                        </a:rPr>
                        <a:t>December, 2007</a:t>
                      </a:r>
                      <a:endParaRPr lang="en-IN" sz="1100" b="0" i="0" u="none" strike="noStrike" dirty="0">
                        <a:solidFill>
                          <a:schemeClr val="tx1">
                            <a:lumMod val="50000"/>
                          </a:schemeClr>
                        </a:solidFill>
                        <a:effectLst/>
                        <a:latin typeface="+mn-lt"/>
                      </a:endParaRPr>
                    </a:p>
                  </a:txBody>
                  <a:tcPr marL="5619" marR="5619" marT="5619" marB="0" anchor="ctr"/>
                </a:tc>
                <a:tc>
                  <a:txBody>
                    <a:bodyPr/>
                    <a:lstStyle/>
                    <a:p>
                      <a:pPr algn="just" fontAlgn="ctr"/>
                      <a:r>
                        <a:rPr lang="en-IN" sz="1100" u="none" strike="noStrike" dirty="0">
                          <a:solidFill>
                            <a:schemeClr val="tx1">
                              <a:lumMod val="50000"/>
                            </a:schemeClr>
                          </a:solidFill>
                          <a:effectLst/>
                          <a:latin typeface="+mn-lt"/>
                        </a:rPr>
                        <a:t>A. Martínez-</a:t>
                      </a:r>
                      <a:r>
                        <a:rPr lang="en-IN" sz="1100" u="none" strike="noStrike" dirty="0" err="1">
                          <a:solidFill>
                            <a:schemeClr val="tx1">
                              <a:lumMod val="50000"/>
                            </a:schemeClr>
                          </a:solidFill>
                          <a:effectLst/>
                          <a:latin typeface="+mn-lt"/>
                        </a:rPr>
                        <a:t>usó</a:t>
                      </a:r>
                      <a:r>
                        <a:rPr lang="en-IN" sz="1100" u="none" strike="noStrike" dirty="0">
                          <a:solidFill>
                            <a:schemeClr val="tx1">
                              <a:lumMod val="50000"/>
                            </a:schemeClr>
                          </a:solidFill>
                          <a:effectLst/>
                          <a:latin typeface="+mn-lt"/>
                        </a:rPr>
                        <a:t>, F. </a:t>
                      </a:r>
                      <a:r>
                        <a:rPr lang="en-IN" sz="1100" u="none" strike="noStrike" dirty="0" err="1">
                          <a:solidFill>
                            <a:schemeClr val="tx1">
                              <a:lumMod val="50000"/>
                            </a:schemeClr>
                          </a:solidFill>
                          <a:effectLst/>
                          <a:latin typeface="+mn-lt"/>
                        </a:rPr>
                        <a:t>Pla</a:t>
                      </a:r>
                      <a:r>
                        <a:rPr lang="en-IN" sz="1100" u="none" strike="noStrike" dirty="0">
                          <a:solidFill>
                            <a:schemeClr val="tx1">
                              <a:lumMod val="50000"/>
                            </a:schemeClr>
                          </a:solidFill>
                          <a:effectLst/>
                          <a:latin typeface="+mn-lt"/>
                        </a:rPr>
                        <a:t>, J. M. </a:t>
                      </a:r>
                      <a:r>
                        <a:rPr lang="en-IN" sz="1100" u="none" strike="noStrike" dirty="0" err="1">
                          <a:solidFill>
                            <a:schemeClr val="tx1">
                              <a:lumMod val="50000"/>
                            </a:schemeClr>
                          </a:solidFill>
                          <a:effectLst/>
                          <a:latin typeface="+mn-lt"/>
                        </a:rPr>
                        <a:t>Sotoca</a:t>
                      </a:r>
                      <a:r>
                        <a:rPr lang="en-IN" sz="1100" u="none" strike="noStrike" dirty="0">
                          <a:solidFill>
                            <a:schemeClr val="tx1">
                              <a:lumMod val="50000"/>
                            </a:schemeClr>
                          </a:solidFill>
                          <a:effectLst/>
                          <a:latin typeface="+mn-lt"/>
                        </a:rPr>
                        <a:t> and P. García-</a:t>
                      </a:r>
                      <a:r>
                        <a:rPr lang="en-IN" sz="1100" u="none" strike="noStrike" dirty="0" err="1">
                          <a:solidFill>
                            <a:schemeClr val="tx1">
                              <a:lumMod val="50000"/>
                            </a:schemeClr>
                          </a:solidFill>
                          <a:effectLst/>
                          <a:latin typeface="+mn-lt"/>
                        </a:rPr>
                        <a:t>sevilla</a:t>
                      </a:r>
                      <a:r>
                        <a:rPr lang="en-IN" sz="1100" u="none" strike="noStrike" dirty="0">
                          <a:solidFill>
                            <a:schemeClr val="tx1">
                              <a:lumMod val="50000"/>
                            </a:schemeClr>
                          </a:solidFill>
                          <a:effectLst/>
                          <a:latin typeface="+mn-lt"/>
                        </a:rPr>
                        <a:t>, "Clustering-based hyperspectral band selection using information measures", IEEE Trans. </a:t>
                      </a:r>
                      <a:r>
                        <a:rPr lang="en-IN" sz="1100" u="none" strike="noStrike" dirty="0" err="1">
                          <a:solidFill>
                            <a:schemeClr val="tx1">
                              <a:lumMod val="50000"/>
                            </a:schemeClr>
                          </a:solidFill>
                          <a:effectLst/>
                          <a:latin typeface="+mn-lt"/>
                        </a:rPr>
                        <a:t>Geosci</a:t>
                      </a:r>
                      <a:r>
                        <a:rPr lang="en-IN" sz="1100" u="none" strike="noStrike" dirty="0">
                          <a:solidFill>
                            <a:schemeClr val="tx1">
                              <a:lumMod val="50000"/>
                            </a:schemeClr>
                          </a:solidFill>
                          <a:effectLst/>
                          <a:latin typeface="+mn-lt"/>
                        </a:rPr>
                        <a:t>. Remote Sens.</a:t>
                      </a:r>
                      <a:endParaRPr lang="en-IN" sz="1100" b="0" i="0" u="none" strike="noStrike" dirty="0">
                        <a:solidFill>
                          <a:schemeClr val="tx1">
                            <a:lumMod val="50000"/>
                          </a:schemeClr>
                        </a:solidFill>
                        <a:effectLst/>
                        <a:latin typeface="+mn-lt"/>
                      </a:endParaRPr>
                    </a:p>
                  </a:txBody>
                  <a:tcPr marL="5619" marR="5619" marT="5619" marB="0" anchor="ctr"/>
                </a:tc>
                <a:tc>
                  <a:txBody>
                    <a:bodyPr/>
                    <a:lstStyle/>
                    <a:p>
                      <a:pPr algn="just" fontAlgn="ctr"/>
                      <a:r>
                        <a:rPr lang="en-US" sz="1100" u="none" strike="noStrike" dirty="0">
                          <a:solidFill>
                            <a:schemeClr val="tx1">
                              <a:lumMod val="50000"/>
                            </a:schemeClr>
                          </a:solidFill>
                          <a:effectLst/>
                          <a:latin typeface="+mn-lt"/>
                        </a:rPr>
                        <a:t>The importance of a band obtained by unsupervised methods is evaluated by various statistical measures or clustering quality assessment which is unrelated to the labeled sample size.</a:t>
                      </a:r>
                      <a:endParaRPr lang="en-US" sz="1100" b="0" i="0" u="none" strike="noStrike" dirty="0">
                        <a:solidFill>
                          <a:schemeClr val="tx1">
                            <a:lumMod val="50000"/>
                          </a:schemeClr>
                        </a:solidFill>
                        <a:effectLst/>
                        <a:latin typeface="+mn-lt"/>
                      </a:endParaRPr>
                    </a:p>
                  </a:txBody>
                  <a:tcPr marL="5619" marR="5619" marT="5619" marB="0" anchor="ctr"/>
                </a:tc>
                <a:extLst>
                  <a:ext uri="{0D108BD9-81ED-4DB2-BD59-A6C34878D82A}">
                    <a16:rowId xmlns:a16="http://schemas.microsoft.com/office/drawing/2014/main" val="3312656539"/>
                  </a:ext>
                </a:extLst>
              </a:tr>
            </a:tbl>
          </a:graphicData>
        </a:graphic>
      </p:graphicFrame>
    </p:spTree>
    <p:extLst>
      <p:ext uri="{BB962C8B-B14F-4D97-AF65-F5344CB8AC3E}">
        <p14:creationId xmlns:p14="http://schemas.microsoft.com/office/powerpoint/2010/main" val="4269687273"/>
      </p:ext>
    </p:extLst>
  </p:cSld>
  <p:clrMapOvr>
    <a:masterClrMapping/>
  </p:clrMapOvr>
</p:sld>
</file>

<file path=ppt/theme/theme1.xml><?xml version="1.0" encoding="utf-8"?>
<a:theme xmlns:a="http://schemas.openxmlformats.org/drawingml/2006/main" name="Engineering Project Proposal by Slidesgo">
  <a:themeElements>
    <a:clrScheme name="">
      <a:dk1>
        <a:srgbClr val="434343"/>
      </a:dk1>
      <a:lt1>
        <a:srgbClr val="FFFFFF"/>
      </a:lt1>
      <a:dk2>
        <a:srgbClr val="595959"/>
      </a:dk2>
      <a:lt2>
        <a:srgbClr val="EEEEEE"/>
      </a:lt2>
      <a:accent1>
        <a:srgbClr val="448C79"/>
      </a:accent1>
      <a:accent2>
        <a:srgbClr val="212121"/>
      </a:accent2>
      <a:accent3>
        <a:srgbClr val="448C79"/>
      </a:accent3>
      <a:accent4>
        <a:srgbClr val="976E26"/>
      </a:accent4>
      <a:accent5>
        <a:srgbClr val="927D59"/>
      </a:accent5>
      <a:accent6>
        <a:srgbClr val="584F3E"/>
      </a:accent6>
      <a:hlink>
        <a:srgbClr val="0070C0"/>
      </a:hlink>
      <a:folHlink>
        <a:srgbClr val="007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4600</TotalTime>
  <Words>3267</Words>
  <Application>Microsoft Office PowerPoint</Application>
  <PresentationFormat>On-screen Show (16:9)</PresentationFormat>
  <Paragraphs>309</Paragraphs>
  <Slides>35</Slides>
  <Notes>29</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35</vt:i4>
      </vt:variant>
    </vt:vector>
  </HeadingPairs>
  <TitlesOfParts>
    <vt:vector size="45" baseType="lpstr">
      <vt:lpstr>Fira Sans Extra Condensed Medium</vt:lpstr>
      <vt:lpstr>Arial</vt:lpstr>
      <vt:lpstr>Times New Roman</vt:lpstr>
      <vt:lpstr>Algerian</vt:lpstr>
      <vt:lpstr>Livvic</vt:lpstr>
      <vt:lpstr>Catamaran Thin</vt:lpstr>
      <vt:lpstr>Calibri</vt:lpstr>
      <vt:lpstr>Engineering Project Proposal by Slidesgo</vt:lpstr>
      <vt:lpstr>Equation</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MICROALGAE_x000d_HARVESTING</dc:title>
  <dc:creator>Prashant Kumar Mali</dc:creator>
  <cp:lastModifiedBy>Prashant Mali</cp:lastModifiedBy>
  <cp:revision>454</cp:revision>
  <dcterms:created xsi:type="dcterms:W3CDTF">2020-11-05T16:14:00Z</dcterms:created>
  <dcterms:modified xsi:type="dcterms:W3CDTF">2023-04-13T03:48:13Z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1033-11.2.0.9926</vt:lpwstr>
  </property>
</Properties>
</file>